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17"/>
  </p:notesMasterIdLst>
  <p:handoutMasterIdLst>
    <p:handoutMasterId r:id="rId18"/>
  </p:handoutMasterIdLst>
  <p:sldIdLst>
    <p:sldId id="375" r:id="rId2"/>
    <p:sldId id="376" r:id="rId3"/>
    <p:sldId id="377" r:id="rId4"/>
    <p:sldId id="368" r:id="rId5"/>
    <p:sldId id="369" r:id="rId6"/>
    <p:sldId id="370" r:id="rId7"/>
    <p:sldId id="371" r:id="rId8"/>
    <p:sldId id="372" r:id="rId9"/>
    <p:sldId id="373" r:id="rId10"/>
    <p:sldId id="361" r:id="rId11"/>
    <p:sldId id="363" r:id="rId12"/>
    <p:sldId id="364" r:id="rId13"/>
    <p:sldId id="362" r:id="rId14"/>
    <p:sldId id="366" r:id="rId15"/>
    <p:sldId id="380" r:id="rId1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98" autoAdjust="0"/>
  </p:normalViewPr>
  <p:slideViewPr>
    <p:cSldViewPr snapToGrid="0">
      <p:cViewPr varScale="1">
        <p:scale>
          <a:sx n="68" d="100"/>
          <a:sy n="68" d="100"/>
        </p:scale>
        <p:origin x="69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141734928664775"/>
          <c:y val="4.2553191489361703E-3"/>
        </c:manualLayout>
      </c:layout>
      <c:overlay val="0"/>
      <c:txPr>
        <a:bodyPr/>
        <a:lstStyle/>
        <a:p>
          <a:pPr algn="ctr" rtl="0" eaLnBrk="1" latinLnBrk="0" hangingPunct="1">
            <a:spcBef>
              <a:spcPct val="0"/>
            </a:spcBef>
            <a:buNone/>
            <a:defRPr kumimoji="0" lang="zh-TW" altLang="en-US" sz="3200" b="0" kern="1200">
              <a:ln>
                <a:noFill/>
              </a:ln>
              <a:solidFill>
                <a:schemeClr val="tx2"/>
              </a:solidFill>
              <a:effectLst/>
              <a:latin typeface="微軟正黑體" panose="020B0604030504040204" pitchFamily="34" charset="-120"/>
              <a:ea typeface="微軟正黑體" panose="020B0604030504040204" pitchFamily="34" charset="-120"/>
              <a:cs typeface="+mj-cs"/>
            </a:defRPr>
          </a:pPr>
          <a:endParaRPr lang="zh-TW"/>
        </a:p>
      </c:txPr>
    </c:title>
    <c:autoTitleDeleted val="0"/>
    <c:plotArea>
      <c:layout>
        <c:manualLayout>
          <c:layoutTarget val="inner"/>
          <c:xMode val="edge"/>
          <c:yMode val="edge"/>
          <c:x val="7.9297070826428409E-2"/>
          <c:y val="0.12630179485169726"/>
          <c:w val="0.76680491625371971"/>
          <c:h val="0.74432099179091971"/>
        </c:manualLayout>
      </c:layout>
      <c:barChart>
        <c:barDir val="col"/>
        <c:grouping val="clustered"/>
        <c:varyColors val="0"/>
        <c:ser>
          <c:idx val="0"/>
          <c:order val="0"/>
          <c:tx>
            <c:strRef>
              <c:f>工作表1!$B$1</c:f>
              <c:strCache>
                <c:ptCount val="1"/>
                <c:pt idx="0">
                  <c:v>近五年營收狀況</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3-41EE-94DC-BD0C85CBD19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3-41EE-94DC-BD0C85CBD19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3-41EE-94DC-BD0C85CBD19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43-41EE-94DC-BD0C85CBD19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43-41EE-94DC-BD0C85CBD198}"/>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工作表1!$A$2:$A$6</c:f>
              <c:strCache>
                <c:ptCount val="5"/>
                <c:pt idx="0">
                  <c:v>109</c:v>
                </c:pt>
                <c:pt idx="1">
                  <c:v>110</c:v>
                </c:pt>
                <c:pt idx="2">
                  <c:v>111</c:v>
                </c:pt>
                <c:pt idx="3">
                  <c:v>112</c:v>
                </c:pt>
                <c:pt idx="4">
                  <c:v>113Q1</c:v>
                </c:pt>
              </c:strCache>
            </c:strRef>
          </c:cat>
          <c:val>
            <c:numRef>
              <c:f>工作表1!$B$2:$B$6</c:f>
              <c:numCache>
                <c:formatCode>#,##0</c:formatCode>
                <c:ptCount val="5"/>
                <c:pt idx="0">
                  <c:v>8482</c:v>
                </c:pt>
                <c:pt idx="1">
                  <c:v>9199</c:v>
                </c:pt>
                <c:pt idx="2">
                  <c:v>10571</c:v>
                </c:pt>
                <c:pt idx="3">
                  <c:v>9432</c:v>
                </c:pt>
                <c:pt idx="4">
                  <c:v>2545</c:v>
                </c:pt>
              </c:numCache>
            </c:numRef>
          </c:val>
          <c:extLst>
            <c:ext xmlns:c16="http://schemas.microsoft.com/office/drawing/2014/chart" uri="{C3380CC4-5D6E-409C-BE32-E72D297353CC}">
              <c16:uniqueId val="{00000005-F643-41EE-94DC-BD0C85CBD198}"/>
            </c:ext>
          </c:extLst>
        </c:ser>
        <c:dLbls>
          <c:showLegendKey val="0"/>
          <c:showVal val="0"/>
          <c:showCatName val="0"/>
          <c:showSerName val="0"/>
          <c:showPercent val="0"/>
          <c:showBubbleSize val="0"/>
        </c:dLbls>
        <c:gapWidth val="150"/>
        <c:axId val="521798904"/>
        <c:axId val="521792632"/>
      </c:barChart>
      <c:catAx>
        <c:axId val="521798904"/>
        <c:scaling>
          <c:orientation val="minMax"/>
        </c:scaling>
        <c:delete val="0"/>
        <c:axPos val="b"/>
        <c:numFmt formatCode="General" sourceLinked="1"/>
        <c:majorTickMark val="out"/>
        <c:minorTickMark val="none"/>
        <c:tickLblPos val="nextTo"/>
        <c:crossAx val="521792632"/>
        <c:crosses val="autoZero"/>
        <c:auto val="1"/>
        <c:lblAlgn val="ctr"/>
        <c:lblOffset val="100"/>
        <c:noMultiLvlLbl val="0"/>
      </c:catAx>
      <c:valAx>
        <c:axId val="521792632"/>
        <c:scaling>
          <c:orientation val="minMax"/>
        </c:scaling>
        <c:delete val="0"/>
        <c:axPos val="l"/>
        <c:majorGridlines/>
        <c:numFmt formatCode="#,##0" sourceLinked="1"/>
        <c:majorTickMark val="out"/>
        <c:minorTickMark val="none"/>
        <c:tickLblPos val="nextTo"/>
        <c:crossAx val="521798904"/>
        <c:crosses val="autoZero"/>
        <c:crossBetween val="between"/>
      </c:valAx>
    </c:plotArea>
    <c:legend>
      <c:legendPos val="r"/>
      <c:legendEntry>
        <c:idx val="0"/>
        <c:txPr>
          <a:bodyPr/>
          <a:lstStyle/>
          <a:p>
            <a:pPr algn="ctr" rtl="0" eaLnBrk="1" latinLnBrk="0" hangingPunct="1">
              <a:spcBef>
                <a:spcPct val="0"/>
              </a:spcBef>
              <a:buNone/>
              <a:defRPr kumimoji="0" lang="zh-TW" altLang="en-US" sz="1400" b="0" i="0" u="none" strike="noStrike" kern="1200" baseline="0">
                <a:ln>
                  <a:noFill/>
                </a:ln>
                <a:solidFill>
                  <a:schemeClr val="tx2"/>
                </a:solidFill>
                <a:effectLst/>
                <a:latin typeface="微軟正黑體" panose="020B0604030504040204" pitchFamily="34" charset="-120"/>
                <a:ea typeface="微軟正黑體" panose="020B0604030504040204" pitchFamily="34" charset="-120"/>
                <a:cs typeface="+mj-cs"/>
              </a:defRPr>
            </a:pPr>
            <a:endParaRPr lang="zh-TW"/>
          </a:p>
        </c:txPr>
      </c:legendEntry>
      <c:layout>
        <c:manualLayout>
          <c:xMode val="edge"/>
          <c:yMode val="edge"/>
          <c:x val="0.79918116390207061"/>
          <c:y val="0.27912228200844819"/>
          <c:w val="0.13490625115729674"/>
          <c:h val="0.1200717038029821"/>
        </c:manualLayout>
      </c:layout>
      <c:overlay val="0"/>
      <c:txPr>
        <a:bodyPr/>
        <a:lstStyle/>
        <a:p>
          <a:pPr algn="ctr" rtl="0" eaLnBrk="1" latinLnBrk="0" hangingPunct="1">
            <a:spcBef>
              <a:spcPct val="0"/>
            </a:spcBef>
            <a:buNone/>
            <a:defRPr kumimoji="0" lang="zh-TW" altLang="en-US" sz="3200" b="0" i="0" u="none" strike="noStrike" kern="1200" baseline="0">
              <a:ln>
                <a:noFill/>
              </a:ln>
              <a:solidFill>
                <a:schemeClr val="tx2"/>
              </a:solidFill>
              <a:effectLst/>
              <a:latin typeface="微軟正黑體" panose="020B0604030504040204" pitchFamily="34" charset="-120"/>
              <a:ea typeface="微軟正黑體" panose="020B0604030504040204" pitchFamily="34" charset="-120"/>
              <a:cs typeface="+mj-cs"/>
            </a:defRPr>
          </a:pPr>
          <a:endParaRPr lang="zh-TW"/>
        </a:p>
      </c:txPr>
    </c:legend>
    <c:plotVisOnly val="1"/>
    <c:dispBlanksAs val="gap"/>
    <c:showDLblsOverMax val="0"/>
  </c:chart>
  <c:txPr>
    <a:bodyPr/>
    <a:lstStyle/>
    <a:p>
      <a:pPr>
        <a:defRPr sz="1800"/>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zh-TW" sz="3200" b="0" kern="1200" dirty="0">
                <a:ln>
                  <a:noFill/>
                </a:ln>
                <a:solidFill>
                  <a:schemeClr val="tx1"/>
                </a:solidFill>
                <a:effectLst/>
                <a:latin typeface="微軟正黑體"/>
                <a:ea typeface="微軟正黑體"/>
                <a:cs typeface="+mj-cs"/>
              </a:rPr>
              <a:t>近五年稅後純益狀況</a:t>
            </a:r>
            <a:endParaRPr lang="zh-TW" altLang="en-US" sz="3200" dirty="0">
              <a:solidFill>
                <a:schemeClr val="tx1"/>
              </a:solidFill>
            </a:endParaRPr>
          </a:p>
        </c:rich>
      </c:tx>
      <c:layout>
        <c:manualLayout>
          <c:xMode val="edge"/>
          <c:yMode val="edge"/>
          <c:x val="0.35416666666666669"/>
          <c:y val="0"/>
        </c:manualLayout>
      </c:layout>
      <c:overlay val="0"/>
    </c:title>
    <c:autoTitleDeleted val="0"/>
    <c:plotArea>
      <c:layout>
        <c:manualLayout>
          <c:layoutTarget val="inner"/>
          <c:xMode val="edge"/>
          <c:yMode val="edge"/>
          <c:x val="0.13253754738990958"/>
          <c:y val="0.16333890081921579"/>
          <c:w val="0.82144630358705162"/>
          <c:h val="0.73447263536502383"/>
        </c:manualLayout>
      </c:layout>
      <c:barChart>
        <c:barDir val="col"/>
        <c:grouping val="clustered"/>
        <c:varyColors val="0"/>
        <c:ser>
          <c:idx val="0"/>
          <c:order val="0"/>
          <c:tx>
            <c:strRef>
              <c:f>工作表1!$B$1</c:f>
              <c:strCache>
                <c:ptCount val="1"/>
                <c:pt idx="0">
                  <c:v>稅後純益</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C-44CF-8CD9-E8A0394781E4}"/>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BC-44CF-8CD9-E8A0394781E4}"/>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BC-44CF-8CD9-E8A0394781E4}"/>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BC-44CF-8CD9-E8A0394781E4}"/>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BC-44CF-8CD9-E8A0394781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工作表1!$A$2:$A$6</c:f>
              <c:strCache>
                <c:ptCount val="5"/>
                <c:pt idx="0">
                  <c:v>109</c:v>
                </c:pt>
                <c:pt idx="1">
                  <c:v>110</c:v>
                </c:pt>
                <c:pt idx="2">
                  <c:v>111</c:v>
                </c:pt>
                <c:pt idx="3">
                  <c:v>112</c:v>
                </c:pt>
                <c:pt idx="4">
                  <c:v>113Q1</c:v>
                </c:pt>
              </c:strCache>
            </c:strRef>
          </c:cat>
          <c:val>
            <c:numRef>
              <c:f>工作表1!$B$2:$B$6</c:f>
              <c:numCache>
                <c:formatCode>General</c:formatCode>
                <c:ptCount val="5"/>
                <c:pt idx="0">
                  <c:v>540</c:v>
                </c:pt>
                <c:pt idx="1">
                  <c:v>919</c:v>
                </c:pt>
                <c:pt idx="2">
                  <c:v>1081</c:v>
                </c:pt>
                <c:pt idx="3">
                  <c:v>412</c:v>
                </c:pt>
                <c:pt idx="4">
                  <c:v>185</c:v>
                </c:pt>
              </c:numCache>
            </c:numRef>
          </c:val>
          <c:extLst>
            <c:ext xmlns:c16="http://schemas.microsoft.com/office/drawing/2014/chart" uri="{C3380CC4-5D6E-409C-BE32-E72D297353CC}">
              <c16:uniqueId val="{00000005-E8BC-44CF-8CD9-E8A0394781E4}"/>
            </c:ext>
          </c:extLst>
        </c:ser>
        <c:dLbls>
          <c:showLegendKey val="0"/>
          <c:showVal val="0"/>
          <c:showCatName val="0"/>
          <c:showSerName val="0"/>
          <c:showPercent val="0"/>
          <c:showBubbleSize val="0"/>
        </c:dLbls>
        <c:gapWidth val="150"/>
        <c:axId val="521794592"/>
        <c:axId val="521793024"/>
      </c:barChart>
      <c:catAx>
        <c:axId val="521794592"/>
        <c:scaling>
          <c:orientation val="minMax"/>
        </c:scaling>
        <c:delete val="0"/>
        <c:axPos val="b"/>
        <c:numFmt formatCode="General" sourceLinked="1"/>
        <c:majorTickMark val="out"/>
        <c:minorTickMark val="none"/>
        <c:tickLblPos val="nextTo"/>
        <c:crossAx val="521793024"/>
        <c:crosses val="autoZero"/>
        <c:auto val="1"/>
        <c:lblAlgn val="ctr"/>
        <c:lblOffset val="100"/>
        <c:noMultiLvlLbl val="0"/>
      </c:catAx>
      <c:valAx>
        <c:axId val="521793024"/>
        <c:scaling>
          <c:orientation val="minMax"/>
        </c:scaling>
        <c:delete val="0"/>
        <c:axPos val="l"/>
        <c:majorGridlines/>
        <c:numFmt formatCode="General" sourceLinked="1"/>
        <c:majorTickMark val="out"/>
        <c:minorTickMark val="none"/>
        <c:tickLblPos val="nextTo"/>
        <c:crossAx val="521794592"/>
        <c:crosses val="autoZero"/>
        <c:crossBetween val="between"/>
      </c:valAx>
    </c:plotArea>
    <c:legend>
      <c:legendPos val="r"/>
      <c:legendEntry>
        <c:idx val="0"/>
        <c:txPr>
          <a:bodyPr/>
          <a:lstStyle/>
          <a:p>
            <a:pPr algn="ctr" rtl="0">
              <a:defRPr lang="zh-TW" altLang="en-US" sz="1400" b="0" i="0" u="none" strike="noStrike" kern="1200" baseline="0">
                <a:ln>
                  <a:noFill/>
                </a:ln>
                <a:solidFill>
                  <a:schemeClr val="tx1"/>
                </a:solidFill>
                <a:effectLst/>
                <a:latin typeface="微軟正黑體"/>
                <a:ea typeface="微軟正黑體"/>
                <a:cs typeface="+mj-cs"/>
              </a:defRPr>
            </a:pPr>
            <a:endParaRPr lang="zh-TW"/>
          </a:p>
        </c:txPr>
      </c:legendEntry>
      <c:overlay val="0"/>
      <c:txPr>
        <a:bodyPr/>
        <a:lstStyle/>
        <a:p>
          <a:pPr algn="ctr" rtl="0">
            <a:defRPr lang="zh-TW" altLang="en-US" sz="3200" b="0" i="0" u="none" strike="noStrike" kern="1200" baseline="0">
              <a:ln>
                <a:noFill/>
              </a:ln>
              <a:solidFill>
                <a:schemeClr val="tx1"/>
              </a:solidFill>
              <a:effectLst/>
              <a:latin typeface="微軟正黑體"/>
              <a:ea typeface="微軟正黑體"/>
              <a:cs typeface="+mj-cs"/>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工作表1!$B$1</c:f>
              <c:strCache>
                <c:ptCount val="1"/>
                <c:pt idx="0">
                  <c:v>資產報酬率</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工作表1!$A$2:$A$6</c:f>
              <c:strCache>
                <c:ptCount val="5"/>
                <c:pt idx="0">
                  <c:v>109</c:v>
                </c:pt>
                <c:pt idx="1">
                  <c:v>110</c:v>
                </c:pt>
                <c:pt idx="2">
                  <c:v>111</c:v>
                </c:pt>
                <c:pt idx="3">
                  <c:v>112</c:v>
                </c:pt>
                <c:pt idx="4">
                  <c:v>113Q1</c:v>
                </c:pt>
              </c:strCache>
            </c:strRef>
          </c:cat>
          <c:val>
            <c:numRef>
              <c:f>工作表1!$B$2:$B$6</c:f>
              <c:numCache>
                <c:formatCode>General</c:formatCode>
                <c:ptCount val="5"/>
                <c:pt idx="0">
                  <c:v>5.01</c:v>
                </c:pt>
                <c:pt idx="1">
                  <c:v>8.25</c:v>
                </c:pt>
                <c:pt idx="2">
                  <c:v>8.91</c:v>
                </c:pt>
                <c:pt idx="3">
                  <c:v>3.54</c:v>
                </c:pt>
                <c:pt idx="4">
                  <c:v>1.56</c:v>
                </c:pt>
              </c:numCache>
            </c:numRef>
          </c:val>
          <c:extLst>
            <c:ext xmlns:c16="http://schemas.microsoft.com/office/drawing/2014/chart" uri="{C3380CC4-5D6E-409C-BE32-E72D297353CC}">
              <c16:uniqueId val="{00000000-294B-4D41-9010-76A27726A77B}"/>
            </c:ext>
          </c:extLst>
        </c:ser>
        <c:ser>
          <c:idx val="1"/>
          <c:order val="1"/>
          <c:tx>
            <c:strRef>
              <c:f>工作表1!$C$1</c:f>
              <c:strCache>
                <c:ptCount val="1"/>
                <c:pt idx="0">
                  <c:v>股東權益報酬率</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工作表1!$A$2:$A$6</c:f>
              <c:strCache>
                <c:ptCount val="5"/>
                <c:pt idx="0">
                  <c:v>109</c:v>
                </c:pt>
                <c:pt idx="1">
                  <c:v>110</c:v>
                </c:pt>
                <c:pt idx="2">
                  <c:v>111</c:v>
                </c:pt>
                <c:pt idx="3">
                  <c:v>112</c:v>
                </c:pt>
                <c:pt idx="4">
                  <c:v>113Q1</c:v>
                </c:pt>
              </c:strCache>
            </c:strRef>
          </c:cat>
          <c:val>
            <c:numRef>
              <c:f>工作表1!$C$2:$C$6</c:f>
              <c:numCache>
                <c:formatCode>General</c:formatCode>
                <c:ptCount val="5"/>
                <c:pt idx="0">
                  <c:v>7.32</c:v>
                </c:pt>
                <c:pt idx="1">
                  <c:v>11.95</c:v>
                </c:pt>
                <c:pt idx="2">
                  <c:v>13.15</c:v>
                </c:pt>
                <c:pt idx="3">
                  <c:v>4.9000000000000004</c:v>
                </c:pt>
                <c:pt idx="4">
                  <c:v>2.21</c:v>
                </c:pt>
              </c:numCache>
            </c:numRef>
          </c:val>
          <c:extLst>
            <c:ext xmlns:c16="http://schemas.microsoft.com/office/drawing/2014/chart" uri="{C3380CC4-5D6E-409C-BE32-E72D297353CC}">
              <c16:uniqueId val="{00000001-294B-4D41-9010-76A27726A77B}"/>
            </c:ext>
          </c:extLst>
        </c:ser>
        <c:dLbls>
          <c:showLegendKey val="0"/>
          <c:showVal val="0"/>
          <c:showCatName val="0"/>
          <c:showSerName val="0"/>
          <c:showPercent val="0"/>
          <c:showBubbleSize val="0"/>
        </c:dLbls>
        <c:gapWidth val="150"/>
        <c:axId val="521796944"/>
        <c:axId val="521799688"/>
      </c:barChart>
      <c:catAx>
        <c:axId val="521796944"/>
        <c:scaling>
          <c:orientation val="minMax"/>
        </c:scaling>
        <c:delete val="0"/>
        <c:axPos val="b"/>
        <c:numFmt formatCode="General" sourceLinked="1"/>
        <c:majorTickMark val="out"/>
        <c:minorTickMark val="none"/>
        <c:tickLblPos val="nextTo"/>
        <c:crossAx val="521799688"/>
        <c:crosses val="autoZero"/>
        <c:auto val="1"/>
        <c:lblAlgn val="ctr"/>
        <c:lblOffset val="100"/>
        <c:noMultiLvlLbl val="0"/>
      </c:catAx>
      <c:valAx>
        <c:axId val="521799688"/>
        <c:scaling>
          <c:orientation val="minMax"/>
        </c:scaling>
        <c:delete val="0"/>
        <c:axPos val="l"/>
        <c:majorGridlines/>
        <c:numFmt formatCode="General" sourceLinked="1"/>
        <c:majorTickMark val="out"/>
        <c:minorTickMark val="none"/>
        <c:tickLblPos val="nextTo"/>
        <c:crossAx val="521796944"/>
        <c:crosses val="autoZero"/>
        <c:crossBetween val="between"/>
      </c:valAx>
    </c:plotArea>
    <c:legend>
      <c:legendPos val="r"/>
      <c:layout>
        <c:manualLayout>
          <c:xMode val="edge"/>
          <c:yMode val="edge"/>
          <c:x val="0.79511440274001621"/>
          <c:y val="0.39940382452193474"/>
          <c:w val="0.13537887080258465"/>
          <c:h val="0.12466173871123253"/>
        </c:manualLayout>
      </c:layout>
      <c:overlay val="0"/>
      <c:txPr>
        <a:bodyPr/>
        <a:lstStyle/>
        <a:p>
          <a:pPr algn="ctr" rtl="0">
            <a:defRPr lang="zh-TW" altLang="en-US" sz="1400" b="0" i="0" u="none" strike="noStrike" kern="1200" baseline="0">
              <a:ln>
                <a:noFill/>
              </a:ln>
              <a:solidFill>
                <a:srgbClr val="04617B"/>
              </a:solidFill>
              <a:effectLst/>
              <a:latin typeface="微軟正黑體"/>
              <a:ea typeface="微軟正黑體"/>
              <a:cs typeface="+mj-cs"/>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0.0517</cdr:x>
      <cdr:y>0.05462</cdr:y>
    </cdr:from>
    <cdr:to>
      <cdr:x>0.30476</cdr:x>
      <cdr:y>0.1266</cdr:y>
    </cdr:to>
    <cdr:sp macro="" textlink="">
      <cdr:nvSpPr>
        <cdr:cNvPr id="2" name="文字方塊 1"/>
        <cdr:cNvSpPr txBox="1"/>
      </cdr:nvSpPr>
      <cdr:spPr>
        <a:xfrm xmlns:a="http://schemas.openxmlformats.org/drawingml/2006/main">
          <a:off x="587706" y="326015"/>
          <a:ext cx="2876808" cy="429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00" b="0" i="0" u="none" strike="noStrike" kern="1200" spc="0" baseline="0">
              <a:solidFill>
                <a:prstClr val="black">
                  <a:lumMod val="65000"/>
                  <a:lumOff val="35000"/>
                </a:prstClr>
              </a:solidFill>
              <a:latin typeface="微軟正黑體" panose="020B0604030504040204" pitchFamily="34" charset="-120"/>
              <a:ea typeface="微軟正黑體" panose="020B0604030504040204" pitchFamily="34" charset="-120"/>
              <a:cs typeface="+mn-cs"/>
            </a:defRPr>
          </a:pPr>
          <a:r>
            <a:rPr lang="zh-TW" altLang="en-US" sz="2000" dirty="0">
              <a:latin typeface="微軟正黑體" panose="020B0604030504040204" pitchFamily="34" charset="-120"/>
              <a:ea typeface="微軟正黑體" panose="020B0604030504040204" pitchFamily="34" charset="-120"/>
            </a:rPr>
            <a:t>單位</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新台幣百萬元</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4301543" cy="341064"/>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5622799" y="0"/>
            <a:ext cx="4301543" cy="341064"/>
          </a:xfrm>
          <a:prstGeom prst="rect">
            <a:avLst/>
          </a:prstGeom>
        </p:spPr>
        <p:txBody>
          <a:bodyPr vert="horz" lIns="91312" tIns="45656" rIns="91312" bIns="45656" rtlCol="0"/>
          <a:lstStyle>
            <a:lvl1pPr algn="r">
              <a:defRPr sz="1200"/>
            </a:lvl1pPr>
          </a:lstStyle>
          <a:p>
            <a:fld id="{9F876962-5082-46B1-BDB7-F4B12C20245B}" type="datetimeFigureOut">
              <a:rPr lang="zh-TW" altLang="en-US" smtClean="0"/>
              <a:pPr/>
              <a:t>2024/7/26</a:t>
            </a:fld>
            <a:endParaRPr lang="zh-TW" altLang="en-US"/>
          </a:p>
        </p:txBody>
      </p:sp>
      <p:sp>
        <p:nvSpPr>
          <p:cNvPr id="4" name="頁尾版面配置區 3"/>
          <p:cNvSpPr>
            <a:spLocks noGrp="1"/>
          </p:cNvSpPr>
          <p:nvPr>
            <p:ph type="ftr" sz="quarter" idx="2"/>
          </p:nvPr>
        </p:nvSpPr>
        <p:spPr>
          <a:xfrm>
            <a:off x="2" y="6456612"/>
            <a:ext cx="4301543" cy="341064"/>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2799" y="6456612"/>
            <a:ext cx="4301543" cy="341064"/>
          </a:xfrm>
          <a:prstGeom prst="rect">
            <a:avLst/>
          </a:prstGeom>
        </p:spPr>
        <p:txBody>
          <a:bodyPr vert="horz" lIns="91312" tIns="45656" rIns="91312" bIns="45656" rtlCol="0" anchor="b"/>
          <a:lstStyle>
            <a:lvl1pPr algn="r">
              <a:defRPr sz="1200"/>
            </a:lvl1pPr>
          </a:lstStyle>
          <a:p>
            <a:fld id="{3A76196A-2704-4B3B-B0EC-3A1083DB6EAA}" type="slidenum">
              <a:rPr lang="zh-TW" altLang="en-US" smtClean="0"/>
              <a:pPr/>
              <a:t>‹#›</a:t>
            </a:fld>
            <a:endParaRPr lang="zh-TW" altLang="en-US"/>
          </a:p>
        </p:txBody>
      </p:sp>
    </p:spTree>
    <p:extLst>
      <p:ext uri="{BB962C8B-B14F-4D97-AF65-F5344CB8AC3E}">
        <p14:creationId xmlns:p14="http://schemas.microsoft.com/office/powerpoint/2010/main" val="2481024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3EA2E7D6-E09C-4263-9667-68C6270C8310}" type="datetimeFigureOut">
              <a:rPr lang="zh-TW" altLang="en-US" smtClean="0"/>
              <a:t>2024/7/26</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BC01FC43-F9C6-4C06-84E4-64FD2554970E}" type="slidenum">
              <a:rPr lang="zh-TW" altLang="en-US" smtClean="0"/>
              <a:t>‹#›</a:t>
            </a:fld>
            <a:endParaRPr lang="zh-TW" altLang="en-US"/>
          </a:p>
        </p:txBody>
      </p:sp>
    </p:spTree>
    <p:extLst>
      <p:ext uri="{BB962C8B-B14F-4D97-AF65-F5344CB8AC3E}">
        <p14:creationId xmlns:p14="http://schemas.microsoft.com/office/powerpoint/2010/main" val="31565165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7" name="投影片編號版面配置區 6"/>
          <p:cNvSpPr>
            <a:spLocks noGrp="1"/>
          </p:cNvSpPr>
          <p:nvPr>
            <p:ph type="sldNum" sz="quarter" idx="10"/>
          </p:nvPr>
        </p:nvSpPr>
        <p:spPr/>
        <p:txBody>
          <a:bodyPr/>
          <a:lstStyle/>
          <a:p>
            <a:fld id="{BC01FC43-F9C6-4C06-84E4-64FD2554970E}" type="slidenum">
              <a:rPr lang="zh-TW" altLang="en-US" smtClean="0"/>
              <a:t>1</a:t>
            </a:fld>
            <a:endParaRPr lang="zh-TW" altLang="en-US"/>
          </a:p>
        </p:txBody>
      </p:sp>
    </p:spTree>
    <p:extLst>
      <p:ext uri="{BB962C8B-B14F-4D97-AF65-F5344CB8AC3E}">
        <p14:creationId xmlns:p14="http://schemas.microsoft.com/office/powerpoint/2010/main" val="398638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7" name="投影片編號版面配置區 6"/>
          <p:cNvSpPr>
            <a:spLocks noGrp="1"/>
          </p:cNvSpPr>
          <p:nvPr>
            <p:ph type="sldNum" sz="quarter" idx="10"/>
          </p:nvPr>
        </p:nvSpPr>
        <p:spPr/>
        <p:txBody>
          <a:bodyPr/>
          <a:lstStyle/>
          <a:p>
            <a:fld id="{BC01FC43-F9C6-4C06-84E4-64FD2554970E}" type="slidenum">
              <a:rPr lang="zh-TW" altLang="en-US" smtClean="0"/>
              <a:t>10</a:t>
            </a:fld>
            <a:endParaRPr lang="zh-TW" altLang="en-US"/>
          </a:p>
        </p:txBody>
      </p:sp>
    </p:spTree>
    <p:extLst>
      <p:ext uri="{BB962C8B-B14F-4D97-AF65-F5344CB8AC3E}">
        <p14:creationId xmlns:p14="http://schemas.microsoft.com/office/powerpoint/2010/main" val="10655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7" name="投影片編號版面配置區 6"/>
          <p:cNvSpPr>
            <a:spLocks noGrp="1"/>
          </p:cNvSpPr>
          <p:nvPr>
            <p:ph type="sldNum" sz="quarter" idx="10"/>
          </p:nvPr>
        </p:nvSpPr>
        <p:spPr/>
        <p:txBody>
          <a:bodyPr/>
          <a:lstStyle/>
          <a:p>
            <a:fld id="{BC01FC43-F9C6-4C06-84E4-64FD2554970E}" type="slidenum">
              <a:rPr lang="zh-TW" altLang="en-US" smtClean="0"/>
              <a:t>14</a:t>
            </a:fld>
            <a:endParaRPr lang="zh-TW" altLang="en-US"/>
          </a:p>
        </p:txBody>
      </p:sp>
    </p:spTree>
    <p:extLst>
      <p:ext uri="{BB962C8B-B14F-4D97-AF65-F5344CB8AC3E}">
        <p14:creationId xmlns:p14="http://schemas.microsoft.com/office/powerpoint/2010/main" val="250632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7C080D-4FCC-4C07-BAEB-45E3E3231283}" type="datetime1">
              <a:rPr lang="en-US" altLang="zh-TW" smtClean="0"/>
              <a:t>7/26/2024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88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6339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17986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50592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45094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62643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21647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47064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74599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AC03EB4-B913-47EE-82FB-41464FE9CE04}"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212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07809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09ECEEB-5430-423C-A9C3-52F781BB24E1}" type="datetime1">
              <a:rPr lang="en-US" altLang="zh-TW"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90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956528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31205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3CE7125-2BC7-40E3-AD15-4D3F6E4C0B2B}" type="datetime1">
              <a:rPr lang="en-US" altLang="zh-TW"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2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E98E4-E5F5-4C6D-8290-63D6562EFDF6}" type="datetime1">
              <a:rPr lang="en-US" altLang="zh-TW"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08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9652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12E1913-15E5-42B8-A587-7E30403A2A3F}" type="datetime1">
              <a:rPr lang="en-US" altLang="zh-TW"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77604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E1913-15E5-42B8-A587-7E30403A2A3F}" type="datetime1">
              <a:rPr lang="en-US" altLang="zh-TW" smtClean="0"/>
              <a:t>7/26/2024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5157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8510" y="1229005"/>
            <a:ext cx="9520536" cy="1831945"/>
          </a:xfrm>
        </p:spPr>
        <p:txBody>
          <a:bodyPr>
            <a:normAutofit/>
          </a:bodyPr>
          <a:lstStyle/>
          <a:p>
            <a:r>
              <a:rPr lang="zh-TW" altLang="en-US" sz="6000" b="1" dirty="0">
                <a:latin typeface="微軟正黑體" panose="020B0604030504040204" pitchFamily="34" charset="-120"/>
                <a:ea typeface="微軟正黑體" panose="020B0604030504040204" pitchFamily="34" charset="-120"/>
              </a:rPr>
              <a:t>和益化學工業股份有限公司</a:t>
            </a:r>
          </a:p>
        </p:txBody>
      </p:sp>
      <p:sp>
        <p:nvSpPr>
          <p:cNvPr id="3" name="文字版面配置區 2"/>
          <p:cNvSpPr>
            <a:spLocks noGrp="1"/>
          </p:cNvSpPr>
          <p:nvPr>
            <p:ph type="body" idx="1"/>
          </p:nvPr>
        </p:nvSpPr>
        <p:spPr>
          <a:xfrm>
            <a:off x="2308670" y="2356341"/>
            <a:ext cx="8915399" cy="3727938"/>
          </a:xfrm>
        </p:spPr>
        <p:txBody>
          <a:bodyPr>
            <a:noAutofit/>
          </a:bodyPr>
          <a:lstStyle/>
          <a:p>
            <a:r>
              <a:rPr lang="en-US" altLang="zh-TW" sz="8000" b="1" dirty="0">
                <a:latin typeface="+mj-ea"/>
                <a:ea typeface="+mj-ea"/>
              </a:rPr>
              <a:t>113</a:t>
            </a:r>
            <a:r>
              <a:rPr lang="zh-TW" altLang="en-US" sz="8000" b="1" dirty="0">
                <a:latin typeface="+mj-ea"/>
                <a:ea typeface="+mj-ea"/>
              </a:rPr>
              <a:t>年法人說明會</a:t>
            </a:r>
            <a:endParaRPr lang="en-US" altLang="zh-TW" sz="8000" b="1" dirty="0">
              <a:latin typeface="+mj-ea"/>
              <a:ea typeface="+mj-ea"/>
            </a:endParaRPr>
          </a:p>
          <a:p>
            <a:r>
              <a:rPr lang="en-US" altLang="zh-TW" sz="4000" dirty="0">
                <a:latin typeface="+mj-ea"/>
                <a:ea typeface="+mj-ea"/>
              </a:rPr>
              <a:t>113</a:t>
            </a:r>
            <a:r>
              <a:rPr lang="zh-TW" altLang="en-US" sz="4000" dirty="0">
                <a:latin typeface="+mj-ea"/>
                <a:ea typeface="+mj-ea"/>
              </a:rPr>
              <a:t>年</a:t>
            </a:r>
            <a:r>
              <a:rPr lang="en-US" altLang="zh-TW" sz="4000" dirty="0">
                <a:latin typeface="+mj-ea"/>
                <a:ea typeface="+mj-ea"/>
              </a:rPr>
              <a:t>08</a:t>
            </a:r>
            <a:r>
              <a:rPr lang="zh-TW" altLang="en-US" sz="4000" dirty="0">
                <a:latin typeface="+mj-ea"/>
                <a:ea typeface="+mj-ea"/>
              </a:rPr>
              <a:t>月</a:t>
            </a:r>
            <a:r>
              <a:rPr lang="en-US" altLang="zh-TW" sz="4000" dirty="0">
                <a:latin typeface="+mj-ea"/>
                <a:ea typeface="+mj-ea"/>
              </a:rPr>
              <a:t>02</a:t>
            </a:r>
            <a:r>
              <a:rPr lang="zh-TW" altLang="en-US" sz="4000" dirty="0">
                <a:latin typeface="+mj-ea"/>
                <a:ea typeface="+mj-ea"/>
              </a:rPr>
              <a:t>日</a:t>
            </a:r>
            <a:endParaRPr lang="en-US" altLang="zh-TW" sz="4000" dirty="0">
              <a:latin typeface="+mj-ea"/>
              <a:ea typeface="+mj-ea"/>
            </a:endParaRPr>
          </a:p>
          <a:p>
            <a:r>
              <a:rPr lang="en-US" altLang="zh-TW" sz="3600" dirty="0">
                <a:latin typeface="+mj-ea"/>
                <a:ea typeface="+mj-ea"/>
              </a:rPr>
              <a:t>(</a:t>
            </a:r>
            <a:r>
              <a:rPr lang="zh-TW" altLang="en-US" sz="3600" dirty="0">
                <a:latin typeface="+mj-ea"/>
                <a:ea typeface="+mj-ea"/>
              </a:rPr>
              <a:t>股票代號：</a:t>
            </a:r>
            <a:r>
              <a:rPr lang="en-US" altLang="zh-TW" sz="3600" dirty="0">
                <a:latin typeface="+mj-ea"/>
                <a:ea typeface="+mj-ea"/>
              </a:rPr>
              <a:t>1709)</a:t>
            </a:r>
            <a:endParaRPr lang="zh-TW" altLang="en-US" sz="3600" dirty="0">
              <a:latin typeface="+mj-ea"/>
              <a:ea typeface="+mj-ea"/>
            </a:endParaRPr>
          </a:p>
        </p:txBody>
      </p:sp>
      <p:sp>
        <p:nvSpPr>
          <p:cNvPr id="7" name="頁尾版面配置區 6"/>
          <p:cNvSpPr>
            <a:spLocks noGrp="1"/>
          </p:cNvSpPr>
          <p:nvPr>
            <p:ph type="ftr" sz="quarter" idx="11"/>
          </p:nvPr>
        </p:nvSpPr>
        <p:spPr/>
        <p:txBody>
          <a:bodyPr/>
          <a:lstStyle/>
          <a:p>
            <a:endParaRPr lang="en-US" dirty="0"/>
          </a:p>
        </p:txBody>
      </p:sp>
      <p:grpSp>
        <p:nvGrpSpPr>
          <p:cNvPr id="4" name="Group 2"/>
          <p:cNvGrpSpPr>
            <a:grpSpLocks/>
          </p:cNvGrpSpPr>
          <p:nvPr/>
        </p:nvGrpSpPr>
        <p:grpSpPr bwMode="auto">
          <a:xfrm>
            <a:off x="899459" y="628357"/>
            <a:ext cx="1918103" cy="1002323"/>
            <a:chOff x="1831" y="911"/>
            <a:chExt cx="1270" cy="607"/>
          </a:xfrm>
        </p:grpSpPr>
        <p:sp>
          <p:nvSpPr>
            <p:cNvPr id="5" name="Oval 3"/>
            <p:cNvSpPr>
              <a:spLocks noChangeArrowheads="1"/>
            </p:cNvSpPr>
            <p:nvPr/>
          </p:nvSpPr>
          <p:spPr bwMode="auto">
            <a:xfrm>
              <a:off x="1831" y="911"/>
              <a:ext cx="1270" cy="60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6" name="Text Box 4"/>
            <p:cNvSpPr txBox="1">
              <a:spLocks noChangeArrowheads="1"/>
            </p:cNvSpPr>
            <p:nvPr/>
          </p:nvSpPr>
          <p:spPr bwMode="auto">
            <a:xfrm>
              <a:off x="2062" y="1021"/>
              <a:ext cx="891" cy="36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0" i="0" u="none" strike="noStrike" cap="none" normalizeH="0" baseline="0" dirty="0">
                  <a:ln>
                    <a:noFill/>
                  </a:ln>
                  <a:solidFill>
                    <a:srgbClr val="FFFFFF"/>
                  </a:solidFill>
                  <a:effectLst/>
                  <a:latin typeface="Calibri" pitchFamily="34" charset="0"/>
                  <a:ea typeface="新細明體" pitchFamily="18" charset="-120"/>
                  <a:cs typeface="新細明體" pitchFamily="18" charset="-120"/>
                </a:rPr>
                <a:t>FUCC</a:t>
              </a:r>
              <a:r>
                <a:rPr kumimoji="1" lang="en-US" altLang="zh-TW" sz="1200" b="0" i="0" u="none" strike="noStrike" cap="none" normalizeH="0" baseline="0" dirty="0">
                  <a:ln>
                    <a:noFill/>
                  </a:ln>
                  <a:solidFill>
                    <a:srgbClr val="FFFFFF"/>
                  </a:solidFill>
                  <a:effectLst/>
                  <a:latin typeface="Calibri" pitchFamily="34" charset="0"/>
                  <a:ea typeface="新細明體" pitchFamily="18" charset="-120"/>
                  <a:cs typeface="新細明體" pitchFamily="18" charset="-120"/>
                </a:rPr>
                <a:t> </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grpSp>
    </p:spTree>
    <p:extLst>
      <p:ext uri="{BB962C8B-B14F-4D97-AF65-F5344CB8AC3E}">
        <p14:creationId xmlns:p14="http://schemas.microsoft.com/office/powerpoint/2010/main" val="95771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953" y="749300"/>
            <a:ext cx="8911687" cy="638020"/>
          </a:xfrm>
        </p:spPr>
        <p:txBody>
          <a:bodyPr>
            <a:normAutofit/>
          </a:bodyPr>
          <a:lstStyle/>
          <a:p>
            <a:pPr algn="ctr"/>
            <a:r>
              <a:rPr lang="zh-TW" altLang="en-US" sz="3200" dirty="0">
                <a:latin typeface="微軟正黑體" panose="020B0604030504040204" pitchFamily="34" charset="-120"/>
                <a:ea typeface="微軟正黑體" panose="020B0604030504040204" pitchFamily="34" charset="-120"/>
              </a:rPr>
              <a:t>近五年簡要合併損益表</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96564039"/>
              </p:ext>
            </p:extLst>
          </p:nvPr>
        </p:nvGraphicFramePr>
        <p:xfrm>
          <a:off x="994373" y="1523824"/>
          <a:ext cx="10203253" cy="4584876"/>
        </p:xfrm>
        <a:graphic>
          <a:graphicData uri="http://schemas.openxmlformats.org/drawingml/2006/table">
            <a:tbl>
              <a:tblPr>
                <a:tableStyleId>{5C22544A-7EE6-4342-B048-85BDC9FD1C3A}</a:tableStyleId>
              </a:tblPr>
              <a:tblGrid>
                <a:gridCol w="2112220">
                  <a:extLst>
                    <a:ext uri="{9D8B030D-6E8A-4147-A177-3AD203B41FA5}">
                      <a16:colId xmlns:a16="http://schemas.microsoft.com/office/drawing/2014/main" val="20000"/>
                    </a:ext>
                  </a:extLst>
                </a:gridCol>
                <a:gridCol w="982768">
                  <a:extLst>
                    <a:ext uri="{9D8B030D-6E8A-4147-A177-3AD203B41FA5}">
                      <a16:colId xmlns:a16="http://schemas.microsoft.com/office/drawing/2014/main" val="20001"/>
                    </a:ext>
                  </a:extLst>
                </a:gridCol>
                <a:gridCol w="645400">
                  <a:extLst>
                    <a:ext uri="{9D8B030D-6E8A-4147-A177-3AD203B41FA5}">
                      <a16:colId xmlns:a16="http://schemas.microsoft.com/office/drawing/2014/main" val="20002"/>
                    </a:ext>
                  </a:extLst>
                </a:gridCol>
                <a:gridCol w="997438">
                  <a:extLst>
                    <a:ext uri="{9D8B030D-6E8A-4147-A177-3AD203B41FA5}">
                      <a16:colId xmlns:a16="http://schemas.microsoft.com/office/drawing/2014/main" val="20003"/>
                    </a:ext>
                  </a:extLst>
                </a:gridCol>
                <a:gridCol w="630730">
                  <a:extLst>
                    <a:ext uri="{9D8B030D-6E8A-4147-A177-3AD203B41FA5}">
                      <a16:colId xmlns:a16="http://schemas.microsoft.com/office/drawing/2014/main" val="20004"/>
                    </a:ext>
                  </a:extLst>
                </a:gridCol>
                <a:gridCol w="1056109">
                  <a:extLst>
                    <a:ext uri="{9D8B030D-6E8A-4147-A177-3AD203B41FA5}">
                      <a16:colId xmlns:a16="http://schemas.microsoft.com/office/drawing/2014/main" val="20005"/>
                    </a:ext>
                  </a:extLst>
                </a:gridCol>
                <a:gridCol w="528054">
                  <a:extLst>
                    <a:ext uri="{9D8B030D-6E8A-4147-A177-3AD203B41FA5}">
                      <a16:colId xmlns:a16="http://schemas.microsoft.com/office/drawing/2014/main" val="20006"/>
                    </a:ext>
                  </a:extLst>
                </a:gridCol>
                <a:gridCol w="924096">
                  <a:extLst>
                    <a:ext uri="{9D8B030D-6E8A-4147-A177-3AD203B41FA5}">
                      <a16:colId xmlns:a16="http://schemas.microsoft.com/office/drawing/2014/main" val="20007"/>
                    </a:ext>
                  </a:extLst>
                </a:gridCol>
                <a:gridCol w="684516">
                  <a:extLst>
                    <a:ext uri="{9D8B030D-6E8A-4147-A177-3AD203B41FA5}">
                      <a16:colId xmlns:a16="http://schemas.microsoft.com/office/drawing/2014/main" val="20008"/>
                    </a:ext>
                  </a:extLst>
                </a:gridCol>
                <a:gridCol w="1141279">
                  <a:extLst>
                    <a:ext uri="{9D8B030D-6E8A-4147-A177-3AD203B41FA5}">
                      <a16:colId xmlns:a16="http://schemas.microsoft.com/office/drawing/2014/main" val="20009"/>
                    </a:ext>
                  </a:extLst>
                </a:gridCol>
                <a:gridCol w="500643">
                  <a:extLst>
                    <a:ext uri="{9D8B030D-6E8A-4147-A177-3AD203B41FA5}">
                      <a16:colId xmlns:a16="http://schemas.microsoft.com/office/drawing/2014/main" val="20010"/>
                    </a:ext>
                  </a:extLst>
                </a:gridCol>
              </a:tblGrid>
              <a:tr h="382073">
                <a:tc>
                  <a:txBody>
                    <a:bodyPr/>
                    <a:lstStyle/>
                    <a:p>
                      <a:pPr algn="l" fontAlgn="ct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單位</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百萬</a:t>
                      </a:r>
                      <a:endParaRPr lang="zh-TW" altLang="en-US"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rPr>
                        <a:t>109</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rPr>
                        <a:t>110</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rPr>
                        <a:t>111</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rPr>
                        <a:t>112</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113</a:t>
                      </a:r>
                      <a:r>
                        <a:rPr lang="en-US" sz="1800" u="none" strike="noStrike" dirty="0">
                          <a:solidFill>
                            <a:schemeClr val="bg1"/>
                          </a:solidFill>
                          <a:effectLst/>
                          <a:latin typeface="微軟正黑體" panose="020B0604030504040204" pitchFamily="34" charset="-120"/>
                          <a:ea typeface="微軟正黑體" panose="020B0604030504040204" pitchFamily="34" charset="-120"/>
                        </a:rPr>
                        <a:t>Q1</a:t>
                      </a:r>
                      <a:endParaRPr 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extLst>
                  <a:ext uri="{0D108BD9-81ED-4DB2-BD59-A6C34878D82A}">
                    <a16:rowId xmlns:a16="http://schemas.microsoft.com/office/drawing/2014/main" val="10000"/>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營業收入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8,482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9,199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10,571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9,432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2,545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9525" marR="9525" marT="9525" marB="0" anchor="ctr"/>
                </a:tc>
                <a:extLst>
                  <a:ext uri="{0D108BD9-81ED-4DB2-BD59-A6C34878D82A}">
                    <a16:rowId xmlns:a16="http://schemas.microsoft.com/office/drawing/2014/main" val="10001"/>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營業成本</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6,992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7,060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77</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8,622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8,276</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2,219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a:t>
                      </a:r>
                    </a:p>
                  </a:txBody>
                  <a:tcPr marL="9525" marR="9525" marT="9525" marB="0" anchor="ctr"/>
                </a:tc>
                <a:extLst>
                  <a:ext uri="{0D108BD9-81ED-4DB2-BD59-A6C34878D82A}">
                    <a16:rowId xmlns:a16="http://schemas.microsoft.com/office/drawing/2014/main" val="10002"/>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營業毛利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1,490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2,139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1,949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18</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1,156</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326</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9525" marR="9525" marT="9525" marB="0" anchor="ctr"/>
                </a:tc>
                <a:extLst>
                  <a:ext uri="{0D108BD9-81ED-4DB2-BD59-A6C34878D82A}">
                    <a16:rowId xmlns:a16="http://schemas.microsoft.com/office/drawing/2014/main" val="10003"/>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營業費用</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781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920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920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722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9525" marR="9525" marT="9525" marB="0" anchor="ctr"/>
                </a:tc>
                <a:extLst>
                  <a:ext uri="{0D108BD9-81ED-4DB2-BD59-A6C34878D82A}">
                    <a16:rowId xmlns:a16="http://schemas.microsoft.com/office/drawing/2014/main" val="10004"/>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709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1,219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1,029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434</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148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9525" marR="9525" marT="9525" marB="0" anchor="ctr"/>
                </a:tc>
                <a:extLst>
                  <a:ext uri="{0D108BD9-81ED-4DB2-BD59-A6C34878D82A}">
                    <a16:rowId xmlns:a16="http://schemas.microsoft.com/office/drawing/2014/main" val="10005"/>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業外收入及支出</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(209)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313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70</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9525" marR="9525" marT="9525" marB="0" anchor="ctr"/>
                </a:tc>
                <a:extLst>
                  <a:ext uri="{0D108BD9-81ED-4DB2-BD59-A6C34878D82A}">
                    <a16:rowId xmlns:a16="http://schemas.microsoft.com/office/drawing/2014/main" val="10006"/>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稅前淨利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713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1,010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1,342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495</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9525" marR="9525" marT="9525" marB="0" anchor="ctr"/>
                </a:tc>
                <a:extLst>
                  <a:ext uri="{0D108BD9-81ED-4DB2-BD59-A6C34878D82A}">
                    <a16:rowId xmlns:a16="http://schemas.microsoft.com/office/drawing/2014/main" val="10007"/>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所得稅費用</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261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83</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9525" marR="9525" marT="9525" marB="0" anchor="ctr"/>
                </a:tc>
                <a:extLst>
                  <a:ext uri="{0D108BD9-81ED-4DB2-BD59-A6C34878D82A}">
                    <a16:rowId xmlns:a16="http://schemas.microsoft.com/office/drawing/2014/main" val="10008"/>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本期淨利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540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919</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1,081</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412</a:t>
                      </a: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a:t>
                      </a:r>
                    </a:p>
                  </a:txBody>
                  <a:tcPr marL="9525" marR="9525" marT="9525" marB="0" anchor="ctr"/>
                </a:tc>
                <a:extLst>
                  <a:ext uri="{0D108BD9-81ED-4DB2-BD59-A6C34878D82A}">
                    <a16:rowId xmlns:a16="http://schemas.microsoft.com/office/drawing/2014/main" val="10009"/>
                  </a:ext>
                </a:extLst>
              </a:tr>
              <a:tr h="38207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EPS(</a:t>
                      </a:r>
                      <a:r>
                        <a:rPr lang="zh-TW" altLang="en-US" sz="1800" u="none" strike="noStrike" dirty="0">
                          <a:effectLst/>
                          <a:latin typeface="微軟正黑體" panose="020B0604030504040204" pitchFamily="34" charset="-120"/>
                          <a:ea typeface="微軟正黑體" panose="020B0604030504040204" pitchFamily="34" charset="-120"/>
                        </a:rPr>
                        <a:t>元</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1.16</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1.99</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2.27</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0.88</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0.39</a:t>
                      </a:r>
                    </a:p>
                  </a:txBody>
                  <a:tcPr marL="9525" marR="9525" marT="9525" marB="0" anchor="ctr"/>
                </a:tc>
                <a:tc>
                  <a:txBody>
                    <a:bodyPr/>
                    <a:lstStyle/>
                    <a:p>
                      <a:pPr algn="r" fontAlgn="ct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10"/>
                  </a:ext>
                </a:extLst>
              </a:tr>
              <a:tr h="382073">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現金股利</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元</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1.20</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1.70</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1.80</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0.60</a:t>
                      </a:r>
                    </a:p>
                  </a:txBody>
                  <a:tcPr marL="9525" marR="9525" marT="9525" marB="0" anchor="ctr"/>
                </a:tc>
                <a:tc>
                  <a:txBody>
                    <a:bodyPr/>
                    <a:lstStyle/>
                    <a:p>
                      <a:pPr algn="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zh-TW" altLang="en-US" sz="18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11"/>
                  </a:ext>
                </a:extLst>
              </a:tr>
            </a:tbl>
          </a:graphicData>
        </a:graphic>
      </p:graphicFrame>
      <p:sp>
        <p:nvSpPr>
          <p:cNvPr id="3" name="頁尾版面配置區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7315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graphicFrame>
        <p:nvGraphicFramePr>
          <p:cNvPr id="7" name="內容版面配置區 6"/>
          <p:cNvGraphicFramePr>
            <a:graphicFrameLocks noGrp="1"/>
          </p:cNvGraphicFramePr>
          <p:nvPr>
            <p:ph idx="4294967295"/>
            <p:extLst>
              <p:ext uri="{D42A27DB-BD31-4B8C-83A1-F6EECF244321}">
                <p14:modId xmlns:p14="http://schemas.microsoft.com/office/powerpoint/2010/main" val="1348891545"/>
              </p:ext>
            </p:extLst>
          </p:nvPr>
        </p:nvGraphicFramePr>
        <p:xfrm>
          <a:off x="823913" y="609600"/>
          <a:ext cx="11368087" cy="6034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453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graphicFrame>
        <p:nvGraphicFramePr>
          <p:cNvPr id="5" name="內容版面配置區 4"/>
          <p:cNvGraphicFramePr>
            <a:graphicFrameLocks noGrp="1"/>
          </p:cNvGraphicFramePr>
          <p:nvPr>
            <p:ph idx="4294967295"/>
            <p:extLst>
              <p:ext uri="{D42A27DB-BD31-4B8C-83A1-F6EECF244321}">
                <p14:modId xmlns:p14="http://schemas.microsoft.com/office/powerpoint/2010/main" val="162564100"/>
              </p:ext>
            </p:extLst>
          </p:nvPr>
        </p:nvGraphicFramePr>
        <p:xfrm>
          <a:off x="0" y="677269"/>
          <a:ext cx="10972800"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1"/>
          <p:cNvSpPr txBox="1"/>
          <p:nvPr/>
        </p:nvSpPr>
        <p:spPr>
          <a:xfrm>
            <a:off x="1111906" y="1150881"/>
            <a:ext cx="2932388" cy="4414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400" b="0" i="0" u="none" strike="noStrike" kern="1200" spc="0" baseline="0">
                <a:solidFill>
                  <a:prstClr val="black">
                    <a:lumMod val="65000"/>
                    <a:lumOff val="35000"/>
                  </a:prstClr>
                </a:solidFill>
                <a:latin typeface="微軟正黑體" panose="020B0604030504040204" pitchFamily="34" charset="-120"/>
                <a:ea typeface="微軟正黑體" panose="020B0604030504040204" pitchFamily="34" charset="-120"/>
                <a:cs typeface="+mn-cs"/>
              </a:defRPr>
            </a:pPr>
            <a:r>
              <a:rPr lang="zh-TW" altLang="en-US" sz="2000" dirty="0">
                <a:latin typeface="微軟正黑體" panose="020B0604030504040204" pitchFamily="34" charset="-120"/>
                <a:ea typeface="微軟正黑體" panose="020B0604030504040204" pitchFamily="34" charset="-120"/>
              </a:rPr>
              <a:t>單位</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新台幣百萬元</a:t>
            </a:r>
          </a:p>
        </p:txBody>
      </p:sp>
    </p:spTree>
    <p:extLst>
      <p:ext uri="{BB962C8B-B14F-4D97-AF65-F5344CB8AC3E}">
        <p14:creationId xmlns:p14="http://schemas.microsoft.com/office/powerpoint/2010/main" val="111085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711816"/>
            <a:ext cx="8911687" cy="625141"/>
          </a:xfrm>
        </p:spPr>
        <p:txBody>
          <a:bodyPr>
            <a:normAutofit/>
          </a:bodyPr>
          <a:lstStyle/>
          <a:p>
            <a:pPr algn="ctr"/>
            <a:r>
              <a:rPr lang="zh-TW" altLang="en-US" sz="3200" dirty="0">
                <a:latin typeface="微軟正黑體" panose="020B0604030504040204" pitchFamily="34" charset="-120"/>
                <a:ea typeface="微軟正黑體" panose="020B0604030504040204" pitchFamily="34" charset="-120"/>
              </a:rPr>
              <a:t>同期損益比較</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07976493"/>
              </p:ext>
            </p:extLst>
          </p:nvPr>
        </p:nvGraphicFramePr>
        <p:xfrm>
          <a:off x="1420838" y="1416674"/>
          <a:ext cx="9719391" cy="4468970"/>
        </p:xfrm>
        <a:graphic>
          <a:graphicData uri="http://schemas.openxmlformats.org/drawingml/2006/table">
            <a:tbl>
              <a:tblPr>
                <a:tableStyleId>{5C22544A-7EE6-4342-B048-85BDC9FD1C3A}</a:tableStyleId>
              </a:tblPr>
              <a:tblGrid>
                <a:gridCol w="2744298">
                  <a:extLst>
                    <a:ext uri="{9D8B030D-6E8A-4147-A177-3AD203B41FA5}">
                      <a16:colId xmlns:a16="http://schemas.microsoft.com/office/drawing/2014/main" val="20000"/>
                    </a:ext>
                  </a:extLst>
                </a:gridCol>
                <a:gridCol w="1276860">
                  <a:extLst>
                    <a:ext uri="{9D8B030D-6E8A-4147-A177-3AD203B41FA5}">
                      <a16:colId xmlns:a16="http://schemas.microsoft.com/office/drawing/2014/main" val="20001"/>
                    </a:ext>
                  </a:extLst>
                </a:gridCol>
                <a:gridCol w="844996">
                  <a:extLst>
                    <a:ext uri="{9D8B030D-6E8A-4147-A177-3AD203B41FA5}">
                      <a16:colId xmlns:a16="http://schemas.microsoft.com/office/drawing/2014/main" val="20002"/>
                    </a:ext>
                  </a:extLst>
                </a:gridCol>
                <a:gridCol w="1289455">
                  <a:extLst>
                    <a:ext uri="{9D8B030D-6E8A-4147-A177-3AD203B41FA5}">
                      <a16:colId xmlns:a16="http://schemas.microsoft.com/office/drawing/2014/main" val="20003"/>
                    </a:ext>
                  </a:extLst>
                </a:gridCol>
                <a:gridCol w="819480">
                  <a:extLst>
                    <a:ext uri="{9D8B030D-6E8A-4147-A177-3AD203B41FA5}">
                      <a16:colId xmlns:a16="http://schemas.microsoft.com/office/drawing/2014/main" val="20004"/>
                    </a:ext>
                  </a:extLst>
                </a:gridCol>
                <a:gridCol w="1372151">
                  <a:extLst>
                    <a:ext uri="{9D8B030D-6E8A-4147-A177-3AD203B41FA5}">
                      <a16:colId xmlns:a16="http://schemas.microsoft.com/office/drawing/2014/main" val="20005"/>
                    </a:ext>
                  </a:extLst>
                </a:gridCol>
                <a:gridCol w="1372151">
                  <a:extLst>
                    <a:ext uri="{9D8B030D-6E8A-4147-A177-3AD203B41FA5}">
                      <a16:colId xmlns:a16="http://schemas.microsoft.com/office/drawing/2014/main" val="20006"/>
                    </a:ext>
                  </a:extLst>
                </a:gridCol>
              </a:tblGrid>
              <a:tr h="446897">
                <a:tc>
                  <a:txBody>
                    <a:bodyPr/>
                    <a:lstStyle/>
                    <a:p>
                      <a:pPr algn="l" fontAlgn="ct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單位</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百萬</a:t>
                      </a:r>
                      <a:endParaRPr lang="zh-TW" altLang="en-US"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112</a:t>
                      </a:r>
                      <a:r>
                        <a:rPr lang="en-US" sz="1800" u="none" strike="noStrike" dirty="0">
                          <a:solidFill>
                            <a:schemeClr val="bg1"/>
                          </a:solidFill>
                          <a:effectLst/>
                          <a:latin typeface="微軟正黑體" panose="020B0604030504040204" pitchFamily="34" charset="-120"/>
                          <a:ea typeface="微軟正黑體" panose="020B0604030504040204" pitchFamily="34" charset="-120"/>
                        </a:rPr>
                        <a:t>Q1</a:t>
                      </a:r>
                      <a:endParaRPr 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113</a:t>
                      </a:r>
                      <a:r>
                        <a:rPr lang="en-US" sz="1800" u="none" strike="noStrike" dirty="0">
                          <a:solidFill>
                            <a:schemeClr val="bg1"/>
                          </a:solidFill>
                          <a:effectLst/>
                          <a:latin typeface="微軟正黑體" panose="020B0604030504040204" pitchFamily="34" charset="-120"/>
                          <a:ea typeface="微軟正黑體" panose="020B0604030504040204" pitchFamily="34" charset="-120"/>
                        </a:rPr>
                        <a:t>Q1</a:t>
                      </a:r>
                      <a:endParaRPr 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algn="ctr" fontAlgn="ct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增</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減</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數</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增</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減</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r>
                        <a:rPr lang="zh-TW" altLang="en-US" sz="1800" u="none" strike="noStrike" dirty="0">
                          <a:solidFill>
                            <a:schemeClr val="bg1"/>
                          </a:solidFill>
                          <a:effectLst/>
                          <a:latin typeface="微軟正黑體" panose="020B0604030504040204" pitchFamily="34" charset="-120"/>
                          <a:ea typeface="微軟正黑體" panose="020B0604030504040204" pitchFamily="34" charset="-120"/>
                        </a:rPr>
                        <a:t>率</a:t>
                      </a:r>
                      <a:r>
                        <a:rPr lang="en-US" altLang="zh-TW" sz="1800"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8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extLst>
                  <a:ext uri="{0D108BD9-81ED-4DB2-BD59-A6C34878D82A}">
                    <a16:rowId xmlns:a16="http://schemas.microsoft.com/office/drawing/2014/main" val="10000"/>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營業收入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2,465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2,545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80</a:t>
                      </a:r>
                    </a:p>
                  </a:txBody>
                  <a:tcPr marL="9525" marR="9525" marT="9525" marB="0" anchor="ct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3</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1"/>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營業成本</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2,153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2,219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66</a:t>
                      </a:r>
                    </a:p>
                  </a:txBody>
                  <a:tcPr marL="9525" marR="9525" marT="9525" marB="0" anchor="ct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3</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2"/>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營業毛利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312</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326</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9525" marR="9525" marT="9525" marB="0" anchor="ctr"/>
                </a:tc>
                <a:tc>
                  <a:txBody>
                    <a:bodyPr/>
                    <a:lstStyle/>
                    <a:p>
                      <a:pPr algn="r" fontAlgn="ctr"/>
                      <a:r>
                        <a:rPr lang="en-US" altLang="zh-TW" sz="1800" u="none" strike="noStrike" dirty="0">
                          <a:solidFill>
                            <a:schemeClr val="tx1"/>
                          </a:solidFill>
                          <a:effectLst/>
                          <a:latin typeface="微軟正黑體" panose="020B0604030504040204" pitchFamily="34" charset="-120"/>
                          <a:ea typeface="微軟正黑體" panose="020B0604030504040204" pitchFamily="34" charset="-120"/>
                        </a:rPr>
                        <a:t>14</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9525" marR="9525" marT="9525" marB="0" anchor="ctr"/>
                </a:tc>
                <a:extLst>
                  <a:ext uri="{0D108BD9-81ED-4DB2-BD59-A6C34878D82A}">
                    <a16:rowId xmlns:a16="http://schemas.microsoft.com/office/drawing/2014/main" val="10003"/>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營業費用</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181</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a:t>
                      </a:r>
                    </a:p>
                  </a:txBody>
                  <a:tcPr marL="9525" marR="9525" marT="9525" marB="0" anchor="ctr"/>
                </a:tc>
                <a:extLst>
                  <a:ext uri="{0D108BD9-81ED-4DB2-BD59-A6C34878D82A}">
                    <a16:rowId xmlns:a16="http://schemas.microsoft.com/office/drawing/2014/main" val="10004"/>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131</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148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17</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9525" marR="9525" marT="9525" marB="0" anchor="ctr"/>
                </a:tc>
                <a:extLst>
                  <a:ext uri="{0D108BD9-81ED-4DB2-BD59-A6C34878D82A}">
                    <a16:rowId xmlns:a16="http://schemas.microsoft.com/office/drawing/2014/main" val="10005"/>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業外收入及支出</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70</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878</a:t>
                      </a:r>
                    </a:p>
                  </a:txBody>
                  <a:tcPr marL="9525" marR="9525" marT="9525" marB="0" anchor="ctr"/>
                </a:tc>
                <a:extLst>
                  <a:ext uri="{0D108BD9-81ED-4DB2-BD59-A6C34878D82A}">
                    <a16:rowId xmlns:a16="http://schemas.microsoft.com/office/drawing/2014/main" val="10006"/>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稅前淨利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122</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218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96</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79</a:t>
                      </a:r>
                    </a:p>
                  </a:txBody>
                  <a:tcPr marL="9525" marR="9525" marT="9525" marB="0" anchor="ctr"/>
                </a:tc>
                <a:extLst>
                  <a:ext uri="{0D108BD9-81ED-4DB2-BD59-A6C34878D82A}">
                    <a16:rowId xmlns:a16="http://schemas.microsoft.com/office/drawing/2014/main" val="10007"/>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所得稅費用</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33</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9525" marR="9525" marT="9525" marB="0" anchor="ctr"/>
                </a:tc>
                <a:extLst>
                  <a:ext uri="{0D108BD9-81ED-4DB2-BD59-A6C34878D82A}">
                    <a16:rowId xmlns:a16="http://schemas.microsoft.com/office/drawing/2014/main" val="10008"/>
                  </a:ext>
                </a:extLst>
              </a:tr>
              <a:tr h="446897">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本期淨利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89</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185</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96</a:t>
                      </a:r>
                    </a:p>
                  </a:txBody>
                  <a:tcPr marL="9525" marR="9525" marT="9525" marB="0" anchor="ctr"/>
                </a:tc>
                <a:tc>
                  <a:txBody>
                    <a:bodyPr/>
                    <a:lstStyle/>
                    <a:p>
                      <a:pPr algn="r"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108</a:t>
                      </a:r>
                    </a:p>
                  </a:txBody>
                  <a:tcPr marL="9525" marR="9525" marT="9525" marB="0" anchor="ctr"/>
                </a:tc>
                <a:extLst>
                  <a:ext uri="{0D108BD9-81ED-4DB2-BD59-A6C34878D82A}">
                    <a16:rowId xmlns:a16="http://schemas.microsoft.com/office/drawing/2014/main" val="10009"/>
                  </a:ext>
                </a:extLst>
              </a:tr>
            </a:tbl>
          </a:graphicData>
        </a:graphic>
      </p:graphicFrame>
      <p:sp>
        <p:nvSpPr>
          <p:cNvPr id="3" name="頁尾版面配置區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579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endParaRPr lang="en-US" dirty="0"/>
          </a:p>
        </p:txBody>
      </p:sp>
      <p:sp>
        <p:nvSpPr>
          <p:cNvPr id="2" name="標題 1"/>
          <p:cNvSpPr>
            <a:spLocks noGrp="1"/>
          </p:cNvSpPr>
          <p:nvPr>
            <p:ph type="title" idx="4294967295"/>
          </p:nvPr>
        </p:nvSpPr>
        <p:spPr>
          <a:xfrm>
            <a:off x="1422840" y="709613"/>
            <a:ext cx="8912225" cy="560387"/>
          </a:xfrm>
        </p:spPr>
        <p:txBody>
          <a:bodyPr>
            <a:normAutofit fontScale="90000"/>
          </a:bodyPr>
          <a:lstStyle/>
          <a:p>
            <a:pPr algn="ctr"/>
            <a:r>
              <a:rPr lang="zh-TW" altLang="en-US" sz="3200" dirty="0">
                <a:latin typeface="微軟正黑體" panose="020B0604030504040204" pitchFamily="34" charset="-120"/>
                <a:ea typeface="微軟正黑體" panose="020B0604030504040204" pitchFamily="34" charset="-120"/>
              </a:rPr>
              <a:t>近五年財務比率分析</a:t>
            </a:r>
          </a:p>
        </p:txBody>
      </p:sp>
      <p:graphicFrame>
        <p:nvGraphicFramePr>
          <p:cNvPr id="6" name="內容版面配置區 5"/>
          <p:cNvGraphicFramePr>
            <a:graphicFrameLocks noGrp="1"/>
          </p:cNvGraphicFramePr>
          <p:nvPr>
            <p:ph idx="4294967295"/>
            <p:extLst>
              <p:ext uri="{D42A27DB-BD31-4B8C-83A1-F6EECF244321}">
                <p14:modId xmlns:p14="http://schemas.microsoft.com/office/powerpoint/2010/main" val="649102811"/>
              </p:ext>
            </p:extLst>
          </p:nvPr>
        </p:nvGraphicFramePr>
        <p:xfrm>
          <a:off x="863600" y="1336822"/>
          <a:ext cx="11328400" cy="497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93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0120" y="2734967"/>
            <a:ext cx="4231759" cy="980403"/>
          </a:xfrm>
        </p:spPr>
        <p:txBody>
          <a:bodyPr>
            <a:noAutofit/>
          </a:bodyPr>
          <a:lstStyle/>
          <a:p>
            <a:pPr algn="ctr"/>
            <a:r>
              <a:rPr lang="en-US" altLang="zh-TW" sz="8800" b="1" dirty="0">
                <a:latin typeface="微軟正黑體" panose="020B0604030504040204" pitchFamily="34" charset="-120"/>
                <a:ea typeface="微軟正黑體" panose="020B0604030504040204" pitchFamily="34" charset="-120"/>
              </a:rPr>
              <a:t>Q&amp;A</a:t>
            </a:r>
            <a:endParaRPr lang="zh-TW" altLang="en-US" sz="8800" b="1" dirty="0">
              <a:latin typeface="微軟正黑體" panose="020B0604030504040204" pitchFamily="34" charset="-120"/>
              <a:ea typeface="微軟正黑體" panose="020B0604030504040204" pitchFamily="34" charset="-120"/>
            </a:endParaRPr>
          </a:p>
        </p:txBody>
      </p:sp>
      <p:sp>
        <p:nvSpPr>
          <p:cNvPr id="3" name="頁尾版面配置區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516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en-US" dirty="0"/>
          </a:p>
        </p:txBody>
      </p:sp>
      <p:sp>
        <p:nvSpPr>
          <p:cNvPr id="2" name="標題 1"/>
          <p:cNvSpPr>
            <a:spLocks noGrp="1"/>
          </p:cNvSpPr>
          <p:nvPr>
            <p:ph type="title" idx="4294967295"/>
          </p:nvPr>
        </p:nvSpPr>
        <p:spPr>
          <a:xfrm>
            <a:off x="0" y="1084263"/>
            <a:ext cx="8915400" cy="942975"/>
          </a:xfrm>
        </p:spPr>
        <p:txBody>
          <a:bodyPr>
            <a:normAutofit/>
          </a:bodyPr>
          <a:lstStyle/>
          <a:p>
            <a:r>
              <a:rPr lang="zh-TW" altLang="en-US" sz="5400" b="1" dirty="0">
                <a:latin typeface="微軟正黑體" panose="020B0604030504040204" pitchFamily="34" charset="-120"/>
                <a:ea typeface="微軟正黑體" panose="020B0604030504040204" pitchFamily="34" charset="-120"/>
              </a:rPr>
              <a:t>免責聲明</a:t>
            </a:r>
          </a:p>
        </p:txBody>
      </p:sp>
      <p:sp>
        <p:nvSpPr>
          <p:cNvPr id="3" name="文字版面配置區 2"/>
          <p:cNvSpPr>
            <a:spLocks noGrp="1"/>
          </p:cNvSpPr>
          <p:nvPr>
            <p:ph type="body" idx="4294967295"/>
          </p:nvPr>
        </p:nvSpPr>
        <p:spPr>
          <a:xfrm>
            <a:off x="1785425" y="2042796"/>
            <a:ext cx="8915400" cy="3502025"/>
          </a:xfrm>
        </p:spPr>
        <p:txBody>
          <a:bodyPr>
            <a:normAutofit/>
          </a:bodyPr>
          <a:lstStyle/>
          <a:p>
            <a:pPr>
              <a:lnSpc>
                <a:spcPct val="150000"/>
              </a:lnSpc>
            </a:pPr>
            <a:r>
              <a:rPr lang="zh-TW" altLang="en-US" sz="2800" dirty="0">
                <a:latin typeface="微軟正黑體" panose="020B0604030504040204" pitchFamily="34" charset="-120"/>
                <a:ea typeface="微軟正黑體" panose="020B0604030504040204" pitchFamily="34" charset="-120"/>
              </a:rPr>
              <a:t>本簡報資料所提供之相關資訊可能包含前瞻性陳述，但不限於所有本公司對未來可能發生的業務活動、事件或發展的陳述。該等陳述係基於本公司對未來營運之假設，及種種本公司無法控制之政治、經濟、市場等因素，故實際營運結果可能與該等陳述有重大差異</a:t>
            </a:r>
            <a:r>
              <a:rPr lang="zh-TW" altLang="en-US"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1082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en-US" dirty="0"/>
          </a:p>
        </p:txBody>
      </p:sp>
      <p:sp>
        <p:nvSpPr>
          <p:cNvPr id="2" name="標題 1"/>
          <p:cNvSpPr>
            <a:spLocks noGrp="1"/>
          </p:cNvSpPr>
          <p:nvPr>
            <p:ph type="title" idx="4294967295"/>
          </p:nvPr>
        </p:nvSpPr>
        <p:spPr>
          <a:xfrm>
            <a:off x="0" y="672173"/>
            <a:ext cx="9502775" cy="981075"/>
          </a:xfrm>
        </p:spPr>
        <p:txBody>
          <a:bodyPr>
            <a:normAutofit/>
          </a:bodyPr>
          <a:lstStyle/>
          <a:p>
            <a:r>
              <a:rPr lang="zh-TW" altLang="en-US" sz="4800" b="1" dirty="0">
                <a:latin typeface="微軟正黑體" panose="020B0604030504040204" pitchFamily="34" charset="-120"/>
                <a:ea typeface="微軟正黑體" panose="020B0604030504040204" pitchFamily="34" charset="-120"/>
              </a:rPr>
              <a:t>公司沿革</a:t>
            </a:r>
          </a:p>
        </p:txBody>
      </p:sp>
      <p:sp>
        <p:nvSpPr>
          <p:cNvPr id="3" name="內容版面配置區 2"/>
          <p:cNvSpPr>
            <a:spLocks noGrp="1"/>
          </p:cNvSpPr>
          <p:nvPr>
            <p:ph idx="4294967295"/>
          </p:nvPr>
        </p:nvSpPr>
        <p:spPr>
          <a:xfrm>
            <a:off x="1295401" y="1653248"/>
            <a:ext cx="9810750" cy="5208587"/>
          </a:xfrm>
        </p:spPr>
        <p:txBody>
          <a:bodyPr>
            <a:noAutofit/>
          </a:bodyPr>
          <a:lstStyle/>
          <a:p>
            <a:pPr>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62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06</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設立於台北市，登記資本額新台幣伍仟萬元整。</a:t>
            </a:r>
          </a:p>
          <a:p>
            <a:pPr>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66</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04</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高雄縣林園建廠完竣，開始生產清潔劑用烷基苯。</a:t>
            </a:r>
          </a:p>
          <a:p>
            <a:pPr>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75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07</a:t>
            </a:r>
            <a:r>
              <a:rPr lang="zh-TW" altLang="en-US" sz="2000" dirty="0">
                <a:latin typeface="微軟正黑體" panose="020B0604030504040204" pitchFamily="34" charset="-120"/>
                <a:ea typeface="微軟正黑體" panose="020B0604030504040204" pitchFamily="34" charset="-120"/>
              </a:rPr>
              <a:t>月　</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本公司股票正式掛牌上市買賣。</a:t>
            </a:r>
          </a:p>
          <a:p>
            <a:pPr>
              <a:tabLst>
                <a:tab pos="1882775" algn="l"/>
              </a:tabLst>
            </a:pPr>
            <a:r>
              <a:rPr lang="en-US" altLang="zh-TW" sz="2000" dirty="0">
                <a:latin typeface="微軟正黑體" panose="020B0604030504040204" pitchFamily="34" charset="-120"/>
                <a:ea typeface="微軟正黑體" panose="020B0604030504040204" pitchFamily="34" charset="-120"/>
              </a:rPr>
              <a:t>   93</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擴充壬酚廠之年產能為</a:t>
            </a:r>
            <a:r>
              <a:rPr lang="en-US" altLang="zh-TW" sz="2000" dirty="0">
                <a:latin typeface="微軟正黑體" panose="020B0604030504040204" pitchFamily="34" charset="-120"/>
                <a:ea typeface="微軟正黑體" panose="020B0604030504040204" pitchFamily="34" charset="-120"/>
              </a:rPr>
              <a:t>25,000</a:t>
            </a:r>
            <a:r>
              <a:rPr lang="zh-TW" altLang="en-US" sz="2000" dirty="0">
                <a:latin typeface="微軟正黑體" panose="020B0604030504040204" pitchFamily="34" charset="-120"/>
                <a:ea typeface="微軟正黑體" panose="020B0604030504040204" pitchFamily="34" charset="-120"/>
              </a:rPr>
              <a:t>公噸。</a:t>
            </a:r>
          </a:p>
          <a:p>
            <a:pPr>
              <a:tabLst>
                <a:tab pos="1882775" algn="l"/>
              </a:tabLst>
            </a:pPr>
            <a:r>
              <a:rPr lang="en-US" altLang="zh-TW" sz="2000" dirty="0">
                <a:latin typeface="微軟正黑體" panose="020B0604030504040204" pitchFamily="34" charset="-120"/>
                <a:ea typeface="微軟正黑體" panose="020B0604030504040204" pitchFamily="34" charset="-120"/>
              </a:rPr>
              <a:t>   99</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烷化設備汰舊換新工程完工，提高烷基苯年總產能為</a:t>
            </a:r>
            <a:r>
              <a:rPr lang="en-US" altLang="zh-TW" sz="2000" dirty="0">
                <a:latin typeface="微軟正黑體" panose="020B0604030504040204" pitchFamily="34" charset="-120"/>
                <a:ea typeface="微軟正黑體" panose="020B0604030504040204" pitchFamily="34" charset="-120"/>
              </a:rPr>
              <a:t>125,000</a:t>
            </a:r>
            <a:r>
              <a:rPr lang="zh-TW" altLang="en-US" sz="2000" dirty="0">
                <a:latin typeface="微軟正黑體" panose="020B0604030504040204" pitchFamily="34" charset="-120"/>
                <a:ea typeface="微軟正黑體" panose="020B0604030504040204" pitchFamily="34" charset="-120"/>
              </a:rPr>
              <a:t>公噸。</a:t>
            </a:r>
          </a:p>
          <a:p>
            <a:pPr>
              <a:tabLst>
                <a:tab pos="1882775" algn="l"/>
              </a:tabLst>
            </a:pPr>
            <a:r>
              <a:rPr lang="en-US" altLang="zh-TW" sz="2000" dirty="0">
                <a:latin typeface="微軟正黑體" panose="020B0604030504040204" pitchFamily="34" charset="-120"/>
                <a:ea typeface="微軟正黑體" panose="020B0604030504040204" pitchFamily="34" charset="-120"/>
              </a:rPr>
              <a:t>103</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01</a:t>
            </a:r>
            <a:r>
              <a:rPr lang="zh-TW" altLang="en-US" sz="2000" dirty="0">
                <a:latin typeface="微軟正黑體" panose="020B0604030504040204" pitchFamily="34" charset="-120"/>
                <a:ea typeface="微軟正黑體" panose="020B0604030504040204" pitchFamily="34" charset="-120"/>
              </a:rPr>
              <a:t>月   </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奉准發行國內第一次無擔保轉換公司債，總額七億元，並於同年</a:t>
            </a:r>
            <a:endParaRPr lang="en-US" altLang="zh-TW" sz="2000" dirty="0">
              <a:latin typeface="微軟正黑體" panose="020B0604030504040204" pitchFamily="34" charset="-120"/>
              <a:ea typeface="微軟正黑體" panose="020B0604030504040204" pitchFamily="34" charset="-120"/>
            </a:endParaRPr>
          </a:p>
          <a:p>
            <a:pPr marL="0" indent="0">
              <a:buNone/>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	2</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日起登錄上櫃買賣。</a:t>
            </a:r>
            <a:endParaRPr lang="en-US" altLang="zh-TW" sz="2000" dirty="0">
              <a:latin typeface="微軟正黑體" panose="020B0604030504040204" pitchFamily="34" charset="-120"/>
              <a:ea typeface="微軟正黑體" panose="020B0604030504040204" pitchFamily="34" charset="-120"/>
            </a:endParaRPr>
          </a:p>
          <a:p>
            <a:pPr marL="0" indent="0">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105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05</a:t>
            </a:r>
            <a:r>
              <a:rPr lang="zh-TW" altLang="en-US" sz="2000" dirty="0">
                <a:latin typeface="微軟正黑體" panose="020B0604030504040204" pitchFamily="34" charset="-120"/>
                <a:ea typeface="微軟正黑體" panose="020B0604030504040204" pitchFamily="34" charset="-120"/>
              </a:rPr>
              <a:t>月   </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氫化石油樹脂完成去瓶頸工程，總產能增加為</a:t>
            </a:r>
            <a:r>
              <a:rPr lang="en-US" altLang="zh-TW" sz="2000" dirty="0">
                <a:latin typeface="微軟正黑體" panose="020B0604030504040204" pitchFamily="34" charset="-120"/>
                <a:ea typeface="微軟正黑體" panose="020B0604030504040204" pitchFamily="34" charset="-120"/>
              </a:rPr>
              <a:t>24,000</a:t>
            </a:r>
            <a:r>
              <a:rPr lang="zh-TW" altLang="en-US" sz="2000" dirty="0">
                <a:latin typeface="微軟正黑體" panose="020B0604030504040204" pitchFamily="34" charset="-120"/>
                <a:ea typeface="微軟正黑體" panose="020B0604030504040204" pitchFamily="34" charset="-120"/>
              </a:rPr>
              <a:t>公噸。</a:t>
            </a:r>
            <a:endParaRPr lang="en-US" altLang="zh-TW" sz="2000" dirty="0">
              <a:latin typeface="微軟正黑體" panose="020B0604030504040204" pitchFamily="34" charset="-120"/>
              <a:ea typeface="微軟正黑體" panose="020B0604030504040204" pitchFamily="34" charset="-120"/>
            </a:endParaRPr>
          </a:p>
          <a:p>
            <a:pPr>
              <a:tabLst>
                <a:tab pos="1882775" algn="l"/>
              </a:tabLst>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107</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04</a:t>
            </a:r>
            <a:r>
              <a:rPr lang="zh-TW" altLang="en-US" sz="2000" dirty="0">
                <a:latin typeface="微軟正黑體" panose="020B0604030504040204" pitchFamily="34" charset="-120"/>
                <a:ea typeface="微軟正黑體" panose="020B0604030504040204" pitchFamily="34" charset="-120"/>
              </a:rPr>
              <a:t>月   </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本公司與長春集團持股各半之大陸江蘇壬酚廠，已於本月投產，年產</a:t>
            </a:r>
            <a:endParaRPr lang="en-US" altLang="zh-TW" sz="2000" dirty="0">
              <a:latin typeface="微軟正黑體" panose="020B0604030504040204" pitchFamily="34" charset="-120"/>
              <a:ea typeface="微軟正黑體" panose="020B0604030504040204" pitchFamily="34" charset="-120"/>
            </a:endParaRPr>
          </a:p>
          <a:p>
            <a:pPr>
              <a:buNone/>
              <a:tabLst>
                <a:tab pos="1882775" algn="l"/>
              </a:tabLst>
            </a:pPr>
            <a:r>
              <a:rPr lang="zh-TW" altLang="en-US" sz="2000" dirty="0">
                <a:latin typeface="微軟正黑體" panose="020B0604030504040204" pitchFamily="34" charset="-120"/>
                <a:ea typeface="微軟正黑體" panose="020B0604030504040204" pitchFamily="34" charset="-120"/>
              </a:rPr>
              <a:t>                              能</a:t>
            </a:r>
            <a:r>
              <a:rPr lang="en-US" altLang="zh-TW" sz="2000" dirty="0">
                <a:latin typeface="微軟正黑體" panose="020B0604030504040204" pitchFamily="34" charset="-120"/>
                <a:ea typeface="微軟正黑體" panose="020B0604030504040204" pitchFamily="34" charset="-120"/>
              </a:rPr>
              <a:t>40,000</a:t>
            </a:r>
            <a:r>
              <a:rPr lang="zh-TW" altLang="en-US" sz="2000" dirty="0">
                <a:latin typeface="微軟正黑體" panose="020B0604030504040204" pitchFamily="34" charset="-120"/>
                <a:ea typeface="微軟正黑體" panose="020B0604030504040204" pitchFamily="34" charset="-120"/>
              </a:rPr>
              <a:t>公噸。</a:t>
            </a:r>
            <a:endParaRPr lang="en-US" altLang="zh-TW" sz="2000" dirty="0">
              <a:latin typeface="微軟正黑體" panose="020B0604030504040204" pitchFamily="34" charset="-120"/>
              <a:ea typeface="微軟正黑體" panose="020B0604030504040204" pitchFamily="34" charset="-120"/>
            </a:endParaRPr>
          </a:p>
          <a:p>
            <a:pPr marL="0" indent="0">
              <a:buNone/>
              <a:tabLst>
                <a:tab pos="1882775" algn="l"/>
              </a:tabLst>
            </a:pPr>
            <a:endParaRPr lang="en-US" altLang="zh-TW" sz="2000" dirty="0">
              <a:latin typeface="微軟正黑體" panose="020B0604030504040204" pitchFamily="34" charset="-120"/>
              <a:ea typeface="微軟正黑體" panose="020B0604030504040204" pitchFamily="34" charset="-120"/>
            </a:endParaRPr>
          </a:p>
          <a:p>
            <a:pPr marL="0" indent="0">
              <a:buNone/>
              <a:tabLst>
                <a:tab pos="1882775" algn="l"/>
              </a:tabLst>
            </a:pPr>
            <a:endParaRPr lang="zh-TW" altLang="en-US" sz="2000" dirty="0"/>
          </a:p>
          <a:p>
            <a:endParaRPr lang="zh-TW" altLang="en-US" sz="2000" dirty="0"/>
          </a:p>
          <a:p>
            <a:endParaRPr lang="zh-TW" altLang="en-US" sz="2000" dirty="0"/>
          </a:p>
        </p:txBody>
      </p:sp>
    </p:spTree>
    <p:extLst>
      <p:ext uri="{BB962C8B-B14F-4D97-AF65-F5344CB8AC3E}">
        <p14:creationId xmlns:p14="http://schemas.microsoft.com/office/powerpoint/2010/main" val="177907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187823" y="1278013"/>
            <a:ext cx="8915399" cy="1133742"/>
          </a:xfrm>
        </p:spPr>
        <p:txBody>
          <a:bodyPr/>
          <a:lstStyle/>
          <a:p>
            <a:r>
              <a:rPr lang="zh-TW" altLang="en-US" b="1" dirty="0"/>
              <a:t>業務範圍</a:t>
            </a:r>
          </a:p>
        </p:txBody>
      </p:sp>
      <p:sp>
        <p:nvSpPr>
          <p:cNvPr id="2" name="文字版面配置區 1"/>
          <p:cNvSpPr>
            <a:spLocks noGrp="1"/>
          </p:cNvSpPr>
          <p:nvPr>
            <p:ph type="body" idx="1"/>
          </p:nvPr>
        </p:nvSpPr>
        <p:spPr>
          <a:xfrm>
            <a:off x="1885827" y="1963397"/>
            <a:ext cx="8921973" cy="2931206"/>
          </a:xfrm>
        </p:spPr>
        <p:txBody>
          <a:bodyPr>
            <a:normAutofit/>
          </a:bodyPr>
          <a:lstStyle/>
          <a:p>
            <a:pPr marL="285750" indent="-285750">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所營業務之主要內容：</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烷基苯、烷基酚、石油樹脂及其衍生物之製造及加工買賣及其他有關事業之經營及投資。</a:t>
            </a:r>
          </a:p>
        </p:txBody>
      </p:sp>
      <p:sp>
        <p:nvSpPr>
          <p:cNvPr id="4" name="頁尾版面配置區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6763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379181"/>
            <a:ext cx="9735632" cy="3049819"/>
          </a:xfrm>
        </p:spPr>
        <p:txBody>
          <a:bodyPr>
            <a:normAutofit/>
          </a:bodyPr>
          <a:lstStyle/>
          <a:p>
            <a:pPr marL="457200" indent="-457200">
              <a:lnSpc>
                <a:spcPts val="4000"/>
              </a:lnSpc>
              <a:spcBef>
                <a:spcPts val="2400"/>
              </a:spcBef>
              <a:spcAft>
                <a:spcPts val="1800"/>
              </a:spcAft>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主要產品</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部門</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營業比重</a:t>
            </a:r>
            <a:br>
              <a:rPr lang="en-US" altLang="zh-TW" sz="32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本公司主要業務為下列各項產品與衍生物之製造與銷售：烷基苯</a:t>
            </a:r>
            <a:r>
              <a:rPr lang="en-US" altLang="zh-TW" sz="2400" dirty="0">
                <a:latin typeface="微軟正黑體" panose="020B0604030504040204" pitchFamily="34" charset="-120"/>
                <a:ea typeface="微軟正黑體" panose="020B0604030504040204" pitchFamily="34" charset="-120"/>
              </a:rPr>
              <a:t>(Alkyl Benzene)</a:t>
            </a:r>
            <a:r>
              <a:rPr lang="zh-TW" altLang="en-US" sz="2400" dirty="0">
                <a:latin typeface="微軟正黑體" panose="020B0604030504040204" pitchFamily="34" charset="-120"/>
                <a:ea typeface="微軟正黑體" panose="020B0604030504040204" pitchFamily="34" charset="-120"/>
              </a:rPr>
              <a:t>、烷基酚</a:t>
            </a:r>
            <a:r>
              <a:rPr lang="en-US" altLang="zh-TW" sz="2400" dirty="0">
                <a:latin typeface="微軟正黑體" panose="020B0604030504040204" pitchFamily="34" charset="-120"/>
                <a:ea typeface="微軟正黑體" panose="020B0604030504040204" pitchFamily="34" charset="-120"/>
              </a:rPr>
              <a:t>(Alkyl Phenol)</a:t>
            </a:r>
            <a:r>
              <a:rPr lang="zh-TW" altLang="en-US" sz="2400" dirty="0">
                <a:latin typeface="微軟正黑體" panose="020B0604030504040204" pitchFamily="34" charset="-120"/>
                <a:ea typeface="微軟正黑體" panose="020B0604030504040204" pitchFamily="34" charset="-120"/>
              </a:rPr>
              <a:t>、烷基苯磺酸</a:t>
            </a:r>
            <a:r>
              <a:rPr lang="en-US" altLang="zh-TW" sz="2400" dirty="0">
                <a:latin typeface="微軟正黑體" panose="020B0604030504040204" pitchFamily="34" charset="-120"/>
                <a:ea typeface="微軟正黑體" panose="020B0604030504040204" pitchFamily="34" charset="-120"/>
              </a:rPr>
              <a:t>(Alkyl Benzene Sulfonic Acid)</a:t>
            </a:r>
            <a:r>
              <a:rPr lang="zh-TW" altLang="en-US" sz="2400" dirty="0">
                <a:latin typeface="微軟正黑體" panose="020B0604030504040204" pitchFamily="34" charset="-120"/>
                <a:ea typeface="微軟正黑體" panose="020B0604030504040204" pitchFamily="34" charset="-120"/>
              </a:rPr>
              <a:t> 以及石油樹脂 </a:t>
            </a:r>
            <a:r>
              <a:rPr lang="en-US" altLang="zh-TW" sz="2400" dirty="0">
                <a:latin typeface="微軟正黑體" panose="020B0604030504040204" pitchFamily="34" charset="-120"/>
                <a:ea typeface="微軟正黑體" panose="020B0604030504040204" pitchFamily="34" charset="-120"/>
              </a:rPr>
              <a:t>(Hydrocarbon Resin)</a:t>
            </a:r>
            <a:r>
              <a:rPr lang="zh-TW" altLang="en-US" sz="2400" dirty="0">
                <a:latin typeface="微軟正黑體" panose="020B0604030504040204" pitchFamily="34" charset="-120"/>
                <a:ea typeface="微軟正黑體" panose="020B0604030504040204" pitchFamily="34" charset="-120"/>
              </a:rPr>
              <a:t>。</a:t>
            </a:r>
          </a:p>
        </p:txBody>
      </p:sp>
      <p:sp>
        <p:nvSpPr>
          <p:cNvPr id="3" name="頁尾版面配置區 2"/>
          <p:cNvSpPr>
            <a:spLocks noGrp="1"/>
          </p:cNvSpPr>
          <p:nvPr>
            <p:ph type="ftr" sz="quarter" idx="11"/>
          </p:nvPr>
        </p:nvSpPr>
        <p:spPr/>
        <p:txBody>
          <a:bodyPr/>
          <a:lstStyle/>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968759451"/>
              </p:ext>
            </p:extLst>
          </p:nvPr>
        </p:nvGraphicFramePr>
        <p:xfrm>
          <a:off x="1487628" y="3030726"/>
          <a:ext cx="9735630" cy="3114040"/>
        </p:xfrm>
        <a:graphic>
          <a:graphicData uri="http://schemas.openxmlformats.org/drawingml/2006/table">
            <a:tbl>
              <a:tblPr firstRow="1" bandRow="1">
                <a:tableStyleId>{5C22544A-7EE6-4342-B048-85BDC9FD1C3A}</a:tableStyleId>
              </a:tblPr>
              <a:tblGrid>
                <a:gridCol w="1947126">
                  <a:extLst>
                    <a:ext uri="{9D8B030D-6E8A-4147-A177-3AD203B41FA5}">
                      <a16:colId xmlns:a16="http://schemas.microsoft.com/office/drawing/2014/main" val="20000"/>
                    </a:ext>
                  </a:extLst>
                </a:gridCol>
                <a:gridCol w="1947126">
                  <a:extLst>
                    <a:ext uri="{9D8B030D-6E8A-4147-A177-3AD203B41FA5}">
                      <a16:colId xmlns:a16="http://schemas.microsoft.com/office/drawing/2014/main" val="20001"/>
                    </a:ext>
                  </a:extLst>
                </a:gridCol>
                <a:gridCol w="1947126">
                  <a:extLst>
                    <a:ext uri="{9D8B030D-6E8A-4147-A177-3AD203B41FA5}">
                      <a16:colId xmlns:a16="http://schemas.microsoft.com/office/drawing/2014/main" val="20002"/>
                    </a:ext>
                  </a:extLst>
                </a:gridCol>
                <a:gridCol w="1947126">
                  <a:extLst>
                    <a:ext uri="{9D8B030D-6E8A-4147-A177-3AD203B41FA5}">
                      <a16:colId xmlns:a16="http://schemas.microsoft.com/office/drawing/2014/main" val="20003"/>
                    </a:ext>
                  </a:extLst>
                </a:gridCol>
                <a:gridCol w="1947126">
                  <a:extLst>
                    <a:ext uri="{9D8B030D-6E8A-4147-A177-3AD203B41FA5}">
                      <a16:colId xmlns:a16="http://schemas.microsoft.com/office/drawing/2014/main" val="20004"/>
                    </a:ext>
                  </a:extLst>
                </a:gridCol>
              </a:tblGrid>
              <a:tr h="370840">
                <a:tc>
                  <a:txBody>
                    <a:bodyPr/>
                    <a:lstStyle/>
                    <a:p>
                      <a:pPr algn="ctr"/>
                      <a:r>
                        <a:rPr lang="zh-TW" altLang="en-US" sz="2400" dirty="0">
                          <a:latin typeface="+mj-ea"/>
                          <a:ea typeface="+mj-ea"/>
                        </a:rPr>
                        <a:t>年度</a:t>
                      </a:r>
                    </a:p>
                  </a:txBody>
                  <a:tcPr/>
                </a:tc>
                <a:tc gridSpan="2">
                  <a:txBody>
                    <a:bodyPr/>
                    <a:lstStyle/>
                    <a:p>
                      <a:pPr algn="ctr"/>
                      <a:r>
                        <a:rPr lang="en-US" altLang="zh-TW" sz="2400" dirty="0">
                          <a:latin typeface="+mj-ea"/>
                          <a:ea typeface="+mj-ea"/>
                        </a:rPr>
                        <a:t>112 </a:t>
                      </a:r>
                      <a:r>
                        <a:rPr lang="zh-TW" altLang="en-US" sz="2400" dirty="0">
                          <a:latin typeface="+mj-ea"/>
                          <a:ea typeface="+mj-ea"/>
                        </a:rPr>
                        <a:t>年度</a:t>
                      </a:r>
                    </a:p>
                  </a:txBody>
                  <a:tcPr/>
                </a:tc>
                <a:tc hMerge="1">
                  <a:txBody>
                    <a:bodyPr/>
                    <a:lstStyle/>
                    <a:p>
                      <a:endParaRPr lang="zh-TW" altLang="en-US" dirty="0"/>
                    </a:p>
                  </a:txBody>
                  <a:tcPr/>
                </a:tc>
                <a:tc gridSpan="2">
                  <a:txBody>
                    <a:bodyPr/>
                    <a:lstStyle/>
                    <a:p>
                      <a:pPr algn="ctr"/>
                      <a:r>
                        <a:rPr lang="en-US" altLang="zh-TW" sz="2400" dirty="0">
                          <a:latin typeface="+mj-ea"/>
                          <a:ea typeface="+mj-ea"/>
                        </a:rPr>
                        <a:t>111 </a:t>
                      </a:r>
                      <a:r>
                        <a:rPr lang="zh-TW" altLang="en-US" sz="2400" dirty="0">
                          <a:latin typeface="+mj-ea"/>
                          <a:ea typeface="+mj-ea"/>
                        </a:rPr>
                        <a:t>年度</a:t>
                      </a:r>
                    </a:p>
                  </a:txBody>
                  <a:tcPr/>
                </a:tc>
                <a:tc hMerge="1">
                  <a:txBody>
                    <a:bodyPr/>
                    <a:lstStyle/>
                    <a:p>
                      <a:endParaRPr lang="zh-TW" altLang="en-US" dirty="0"/>
                    </a:p>
                  </a:txBody>
                  <a:tcPr/>
                </a:tc>
                <a:extLst>
                  <a:ext uri="{0D108BD9-81ED-4DB2-BD59-A6C34878D82A}">
                    <a16:rowId xmlns:a16="http://schemas.microsoft.com/office/drawing/2014/main" val="10000"/>
                  </a:ext>
                </a:extLst>
              </a:tr>
              <a:tr h="370840">
                <a:tc>
                  <a:txBody>
                    <a:bodyPr/>
                    <a:lstStyle/>
                    <a:p>
                      <a:pPr algn="ctr"/>
                      <a:r>
                        <a:rPr lang="zh-TW" altLang="en-US" sz="2400" dirty="0">
                          <a:latin typeface="+mj-ea"/>
                          <a:ea typeface="+mj-ea"/>
                        </a:rPr>
                        <a:t>項目</a:t>
                      </a:r>
                    </a:p>
                  </a:txBody>
                  <a:tcPr/>
                </a:tc>
                <a:tc>
                  <a:txBody>
                    <a:bodyPr/>
                    <a:lstStyle/>
                    <a:p>
                      <a:pPr algn="ctr"/>
                      <a:r>
                        <a:rPr lang="zh-TW" altLang="en-US" sz="2400" dirty="0">
                          <a:latin typeface="+mj-ea"/>
                          <a:ea typeface="+mj-ea"/>
                        </a:rPr>
                        <a:t>金額</a:t>
                      </a:r>
                    </a:p>
                  </a:txBody>
                  <a:tcPr/>
                </a:tc>
                <a:tc>
                  <a:txBody>
                    <a:bodyPr/>
                    <a:lstStyle/>
                    <a:p>
                      <a:pPr algn="ctr"/>
                      <a:r>
                        <a:rPr lang="zh-TW" altLang="en-US" sz="2400" dirty="0">
                          <a:latin typeface="+mj-ea"/>
                          <a:ea typeface="+mj-ea"/>
                        </a:rPr>
                        <a:t>比例 </a:t>
                      </a:r>
                      <a:r>
                        <a:rPr lang="en-US" altLang="zh-TW" sz="2400" dirty="0">
                          <a:latin typeface="+mj-ea"/>
                          <a:ea typeface="+mj-ea"/>
                        </a:rPr>
                        <a:t>(%)</a:t>
                      </a:r>
                      <a:endParaRPr lang="zh-TW" altLang="en-US" sz="2400" dirty="0">
                        <a:latin typeface="+mj-ea"/>
                        <a:ea typeface="+mj-ea"/>
                      </a:endParaRPr>
                    </a:p>
                  </a:txBody>
                  <a:tcPr/>
                </a:tc>
                <a:tc>
                  <a:txBody>
                    <a:bodyPr/>
                    <a:lstStyle/>
                    <a:p>
                      <a:pPr algn="ctr"/>
                      <a:r>
                        <a:rPr lang="zh-TW" altLang="en-US" sz="2400" dirty="0">
                          <a:latin typeface="+mj-ea"/>
                          <a:ea typeface="+mj-ea"/>
                        </a:rPr>
                        <a:t>金額</a:t>
                      </a:r>
                    </a:p>
                  </a:txBody>
                  <a:tcPr/>
                </a:tc>
                <a:tc>
                  <a:txBody>
                    <a:bodyPr/>
                    <a:lstStyle/>
                    <a:p>
                      <a:pPr algn="ctr"/>
                      <a:r>
                        <a:rPr lang="zh-TW" altLang="en-US" sz="2400" dirty="0">
                          <a:latin typeface="+mj-ea"/>
                          <a:ea typeface="+mj-ea"/>
                        </a:rPr>
                        <a:t>比例 </a:t>
                      </a:r>
                      <a:r>
                        <a:rPr lang="en-US" altLang="zh-TW" sz="2400" dirty="0">
                          <a:latin typeface="+mj-ea"/>
                          <a:ea typeface="+mj-ea"/>
                        </a:rPr>
                        <a:t>(%)</a:t>
                      </a:r>
                      <a:endParaRPr lang="zh-TW" altLang="en-US" sz="2400" dirty="0">
                        <a:latin typeface="+mj-ea"/>
                        <a:ea typeface="+mj-ea"/>
                      </a:endParaRPr>
                    </a:p>
                  </a:txBody>
                  <a:tcPr/>
                </a:tc>
                <a:extLst>
                  <a:ext uri="{0D108BD9-81ED-4DB2-BD59-A6C34878D82A}">
                    <a16:rowId xmlns:a16="http://schemas.microsoft.com/office/drawing/2014/main" val="10001"/>
                  </a:ext>
                </a:extLst>
              </a:tr>
              <a:tr h="370840">
                <a:tc>
                  <a:txBody>
                    <a:bodyPr/>
                    <a:lstStyle/>
                    <a:p>
                      <a:r>
                        <a:rPr lang="zh-TW" altLang="en-US" sz="2400" dirty="0">
                          <a:latin typeface="+mj-ea"/>
                          <a:ea typeface="+mj-ea"/>
                        </a:rPr>
                        <a:t>烷化部門</a:t>
                      </a:r>
                    </a:p>
                  </a:txBody>
                  <a:tcPr/>
                </a:tc>
                <a:tc>
                  <a:txBody>
                    <a:bodyPr/>
                    <a:lstStyle/>
                    <a:p>
                      <a:pPr algn="r"/>
                      <a:r>
                        <a:rPr lang="en-US" altLang="zh-TW" sz="2400" dirty="0">
                          <a:latin typeface="+mj-ea"/>
                          <a:ea typeface="+mj-ea"/>
                        </a:rPr>
                        <a:t>7,355,600</a:t>
                      </a:r>
                    </a:p>
                  </a:txBody>
                  <a:tcPr/>
                </a:tc>
                <a:tc>
                  <a:txBody>
                    <a:bodyPr/>
                    <a:lstStyle/>
                    <a:p>
                      <a:pPr algn="r"/>
                      <a:r>
                        <a:rPr lang="en-US" altLang="zh-TW" sz="2400" dirty="0">
                          <a:latin typeface="+mj-ea"/>
                          <a:ea typeface="+mj-ea"/>
                        </a:rPr>
                        <a:t>77.98</a:t>
                      </a:r>
                      <a:endParaRPr lang="zh-TW" altLang="en-US" sz="2400" dirty="0">
                        <a:latin typeface="+mj-ea"/>
                        <a:ea typeface="+mj-ea"/>
                      </a:endParaRPr>
                    </a:p>
                  </a:txBody>
                  <a:tcPr/>
                </a:tc>
                <a:tc>
                  <a:txBody>
                    <a:bodyPr/>
                    <a:lstStyle/>
                    <a:p>
                      <a:pPr algn="r"/>
                      <a:r>
                        <a:rPr lang="en-US" altLang="zh-TW" sz="2400" dirty="0">
                          <a:latin typeface="+mj-ea"/>
                          <a:ea typeface="+mj-ea"/>
                        </a:rPr>
                        <a:t>8,421,958</a:t>
                      </a:r>
                    </a:p>
                  </a:txBody>
                  <a:tcPr/>
                </a:tc>
                <a:tc>
                  <a:txBody>
                    <a:bodyPr/>
                    <a:lstStyle/>
                    <a:p>
                      <a:pPr algn="r"/>
                      <a:r>
                        <a:rPr lang="en-US" altLang="zh-TW" sz="2400" dirty="0">
                          <a:latin typeface="+mj-ea"/>
                          <a:ea typeface="+mj-ea"/>
                        </a:rPr>
                        <a:t>79.67</a:t>
                      </a:r>
                      <a:endParaRPr lang="zh-TW" altLang="en-US" sz="2400" dirty="0">
                        <a:latin typeface="+mj-ea"/>
                        <a:ea typeface="+mj-ea"/>
                      </a:endParaRPr>
                    </a:p>
                  </a:txBody>
                  <a:tcPr/>
                </a:tc>
                <a:extLst>
                  <a:ext uri="{0D108BD9-81ED-4DB2-BD59-A6C34878D82A}">
                    <a16:rowId xmlns:a16="http://schemas.microsoft.com/office/drawing/2014/main" val="10002"/>
                  </a:ext>
                </a:extLst>
              </a:tr>
              <a:tr h="370840">
                <a:tc>
                  <a:txBody>
                    <a:bodyPr/>
                    <a:lstStyle/>
                    <a:p>
                      <a:r>
                        <a:rPr lang="zh-TW" altLang="en-US" sz="2400" dirty="0">
                          <a:latin typeface="+mj-ea"/>
                          <a:ea typeface="+mj-ea"/>
                        </a:rPr>
                        <a:t>樹脂部門</a:t>
                      </a:r>
                    </a:p>
                  </a:txBody>
                  <a:tcPr/>
                </a:tc>
                <a:tc>
                  <a:txBody>
                    <a:bodyPr/>
                    <a:lstStyle/>
                    <a:p>
                      <a:pPr algn="r"/>
                      <a:r>
                        <a:rPr lang="en-US" altLang="zh-TW" sz="2400" dirty="0">
                          <a:latin typeface="+mj-ea"/>
                          <a:ea typeface="+mj-ea"/>
                        </a:rPr>
                        <a:t>1,479,711</a:t>
                      </a:r>
                      <a:endParaRPr lang="zh-TW" altLang="en-US" sz="2400" dirty="0">
                        <a:latin typeface="+mj-ea"/>
                        <a:ea typeface="+mj-ea"/>
                      </a:endParaRPr>
                    </a:p>
                  </a:txBody>
                  <a:tcPr/>
                </a:tc>
                <a:tc>
                  <a:txBody>
                    <a:bodyPr/>
                    <a:lstStyle/>
                    <a:p>
                      <a:pPr algn="r"/>
                      <a:r>
                        <a:rPr lang="en-US" altLang="zh-TW" sz="2400" dirty="0">
                          <a:latin typeface="+mj-ea"/>
                          <a:ea typeface="+mj-ea"/>
                        </a:rPr>
                        <a:t>15.69</a:t>
                      </a:r>
                      <a:endParaRPr lang="zh-TW" altLang="en-US" sz="2400" dirty="0">
                        <a:latin typeface="+mj-ea"/>
                        <a:ea typeface="+mj-ea"/>
                      </a:endParaRPr>
                    </a:p>
                  </a:txBody>
                  <a:tcPr/>
                </a:tc>
                <a:tc>
                  <a:txBody>
                    <a:bodyPr/>
                    <a:lstStyle/>
                    <a:p>
                      <a:pPr algn="r"/>
                      <a:r>
                        <a:rPr lang="en-US" altLang="zh-TW" sz="2400" dirty="0">
                          <a:latin typeface="+mj-ea"/>
                          <a:ea typeface="+mj-ea"/>
                        </a:rPr>
                        <a:t>1,626,398</a:t>
                      </a:r>
                      <a:endParaRPr lang="zh-TW" altLang="en-US" sz="2400" dirty="0">
                        <a:latin typeface="+mj-ea"/>
                        <a:ea typeface="+mj-ea"/>
                      </a:endParaRPr>
                    </a:p>
                  </a:txBody>
                  <a:tcPr/>
                </a:tc>
                <a:tc>
                  <a:txBody>
                    <a:bodyPr/>
                    <a:lstStyle/>
                    <a:p>
                      <a:pPr algn="r"/>
                      <a:r>
                        <a:rPr lang="en-US" altLang="zh-TW" sz="2400" dirty="0">
                          <a:latin typeface="+mj-ea"/>
                          <a:ea typeface="+mj-ea"/>
                        </a:rPr>
                        <a:t>15.38</a:t>
                      </a:r>
                      <a:endParaRPr lang="zh-TW" altLang="en-US" sz="2400" dirty="0">
                        <a:latin typeface="+mj-ea"/>
                        <a:ea typeface="+mj-ea"/>
                      </a:endParaRPr>
                    </a:p>
                  </a:txBody>
                  <a:tcPr/>
                </a:tc>
                <a:extLst>
                  <a:ext uri="{0D108BD9-81ED-4DB2-BD59-A6C34878D82A}">
                    <a16:rowId xmlns:a16="http://schemas.microsoft.com/office/drawing/2014/main" val="10003"/>
                  </a:ext>
                </a:extLst>
              </a:tr>
              <a:tr h="370840">
                <a:tc>
                  <a:txBody>
                    <a:bodyPr/>
                    <a:lstStyle/>
                    <a:p>
                      <a:r>
                        <a:rPr lang="zh-TW" altLang="en-US" sz="2400" dirty="0">
                          <a:latin typeface="+mj-ea"/>
                          <a:ea typeface="+mj-ea"/>
                        </a:rPr>
                        <a:t>農業及其他</a:t>
                      </a:r>
                    </a:p>
                  </a:txBody>
                  <a:tcPr/>
                </a:tc>
                <a:tc>
                  <a:txBody>
                    <a:bodyPr/>
                    <a:lstStyle/>
                    <a:p>
                      <a:pPr algn="r"/>
                      <a:r>
                        <a:rPr lang="en-US" altLang="zh-TW" sz="2400" dirty="0">
                          <a:latin typeface="+mj-ea"/>
                          <a:ea typeface="+mj-ea"/>
                        </a:rPr>
                        <a:t>596,982</a:t>
                      </a:r>
                      <a:endParaRPr lang="zh-TW" altLang="en-US" sz="2400" dirty="0">
                        <a:latin typeface="+mj-ea"/>
                        <a:ea typeface="+mj-ea"/>
                      </a:endParaRPr>
                    </a:p>
                  </a:txBody>
                  <a:tcPr/>
                </a:tc>
                <a:tc>
                  <a:txBody>
                    <a:bodyPr/>
                    <a:lstStyle/>
                    <a:p>
                      <a:pPr algn="r"/>
                      <a:r>
                        <a:rPr lang="en-US" altLang="zh-TW" sz="2400" dirty="0">
                          <a:latin typeface="+mj-ea"/>
                          <a:ea typeface="+mj-ea"/>
                        </a:rPr>
                        <a:t>6.33</a:t>
                      </a:r>
                      <a:endParaRPr lang="zh-TW" altLang="en-US" sz="2400" dirty="0">
                        <a:latin typeface="+mj-ea"/>
                        <a:ea typeface="+mj-ea"/>
                      </a:endParaRPr>
                    </a:p>
                  </a:txBody>
                  <a:tcPr/>
                </a:tc>
                <a:tc>
                  <a:txBody>
                    <a:bodyPr/>
                    <a:lstStyle/>
                    <a:p>
                      <a:pPr algn="r"/>
                      <a:r>
                        <a:rPr lang="en-US" altLang="zh-TW" sz="2400" dirty="0">
                          <a:latin typeface="+mj-ea"/>
                          <a:ea typeface="+mj-ea"/>
                        </a:rPr>
                        <a:t>522,870</a:t>
                      </a:r>
                      <a:endParaRPr lang="zh-TW" altLang="en-US" sz="2400" dirty="0">
                        <a:latin typeface="+mj-ea"/>
                        <a:ea typeface="+mj-ea"/>
                      </a:endParaRPr>
                    </a:p>
                  </a:txBody>
                  <a:tcPr/>
                </a:tc>
                <a:tc>
                  <a:txBody>
                    <a:bodyPr/>
                    <a:lstStyle/>
                    <a:p>
                      <a:pPr algn="r"/>
                      <a:r>
                        <a:rPr lang="en-US" altLang="zh-TW" sz="2400" dirty="0">
                          <a:latin typeface="+mj-ea"/>
                          <a:ea typeface="+mj-ea"/>
                        </a:rPr>
                        <a:t>4.95</a:t>
                      </a:r>
                      <a:endParaRPr lang="zh-TW" altLang="en-US" sz="2400" dirty="0">
                        <a:latin typeface="+mj-ea"/>
                        <a:ea typeface="+mj-ea"/>
                      </a:endParaRPr>
                    </a:p>
                  </a:txBody>
                  <a:tcPr/>
                </a:tc>
                <a:extLst>
                  <a:ext uri="{0D108BD9-81ED-4DB2-BD59-A6C34878D82A}">
                    <a16:rowId xmlns:a16="http://schemas.microsoft.com/office/drawing/2014/main" val="10004"/>
                  </a:ext>
                </a:extLst>
              </a:tr>
              <a:tr h="370840">
                <a:tc>
                  <a:txBody>
                    <a:bodyPr/>
                    <a:lstStyle/>
                    <a:p>
                      <a:r>
                        <a:rPr lang="zh-TW" altLang="en-US" sz="2400" dirty="0">
                          <a:latin typeface="+mj-ea"/>
                          <a:ea typeface="+mj-ea"/>
                        </a:rPr>
                        <a:t>合計</a:t>
                      </a:r>
                    </a:p>
                  </a:txBody>
                  <a:tcPr/>
                </a:tc>
                <a:tc>
                  <a:txBody>
                    <a:bodyPr/>
                    <a:lstStyle/>
                    <a:p>
                      <a:pPr algn="r"/>
                      <a:r>
                        <a:rPr lang="en-US" altLang="zh-TW" sz="2400" dirty="0">
                          <a:latin typeface="+mj-ea"/>
                          <a:ea typeface="+mj-ea"/>
                        </a:rPr>
                        <a:t>9,432,293</a:t>
                      </a:r>
                      <a:endParaRPr lang="zh-TW" altLang="en-US" sz="2400" dirty="0">
                        <a:latin typeface="+mj-ea"/>
                        <a:ea typeface="+mj-ea"/>
                      </a:endParaRPr>
                    </a:p>
                  </a:txBody>
                  <a:tcPr/>
                </a:tc>
                <a:tc>
                  <a:txBody>
                    <a:bodyPr/>
                    <a:lstStyle/>
                    <a:p>
                      <a:pPr algn="r"/>
                      <a:r>
                        <a:rPr lang="en-US" altLang="zh-TW" sz="2400" dirty="0">
                          <a:latin typeface="+mj-ea"/>
                          <a:ea typeface="+mj-ea"/>
                        </a:rPr>
                        <a:t>100.00</a:t>
                      </a:r>
                      <a:endParaRPr lang="zh-TW" altLang="en-US" sz="2400" dirty="0">
                        <a:latin typeface="+mj-ea"/>
                        <a:ea typeface="+mj-ea"/>
                      </a:endParaRPr>
                    </a:p>
                  </a:txBody>
                  <a:tcPr/>
                </a:tc>
                <a:tc>
                  <a:txBody>
                    <a:bodyPr/>
                    <a:lstStyle/>
                    <a:p>
                      <a:pPr algn="r"/>
                      <a:r>
                        <a:rPr lang="en-US" altLang="zh-TW" sz="2400" dirty="0">
                          <a:latin typeface="+mj-ea"/>
                          <a:ea typeface="+mj-ea"/>
                        </a:rPr>
                        <a:t>10,571,226</a:t>
                      </a:r>
                      <a:endParaRPr lang="zh-TW" altLang="en-US" sz="2400" dirty="0">
                        <a:latin typeface="+mj-ea"/>
                        <a:ea typeface="+mj-ea"/>
                      </a:endParaRPr>
                    </a:p>
                  </a:txBody>
                  <a:tcPr/>
                </a:tc>
                <a:tc>
                  <a:txBody>
                    <a:bodyPr/>
                    <a:lstStyle/>
                    <a:p>
                      <a:pPr algn="r"/>
                      <a:r>
                        <a:rPr lang="en-US" altLang="zh-TW" sz="2400" dirty="0">
                          <a:latin typeface="+mj-ea"/>
                          <a:ea typeface="+mj-ea"/>
                        </a:rPr>
                        <a:t>100.00</a:t>
                      </a:r>
                      <a:endParaRPr lang="zh-TW" altLang="en-US" sz="2400" dirty="0">
                        <a:latin typeface="+mj-ea"/>
                        <a:ea typeface="+mj-ea"/>
                      </a:endParaRPr>
                    </a:p>
                  </a:txBody>
                  <a:tcPr/>
                </a:tc>
                <a:extLst>
                  <a:ext uri="{0D108BD9-81ED-4DB2-BD59-A6C34878D82A}">
                    <a16:rowId xmlns:a16="http://schemas.microsoft.com/office/drawing/2014/main" val="10005"/>
                  </a:ext>
                </a:extLst>
              </a:tr>
              <a:tr h="370840">
                <a:tc gridSpan="5">
                  <a:txBody>
                    <a:bodyPr/>
                    <a:lstStyle/>
                    <a:p>
                      <a:r>
                        <a:rPr lang="zh-TW" altLang="en-US" dirty="0">
                          <a:latin typeface="+mj-ea"/>
                          <a:ea typeface="+mj-ea"/>
                        </a:rPr>
                        <a:t>單位：新台幣仟元</a:t>
                      </a: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0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6610" y="731913"/>
            <a:ext cx="8915399" cy="971372"/>
          </a:xfrm>
        </p:spPr>
        <p:txBody>
          <a:bodyPr>
            <a:normAutofit/>
          </a:bodyPr>
          <a:lstStyle/>
          <a:p>
            <a:pPr marL="514350" indent="-5143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公司目前之商品項目</a:t>
            </a:r>
          </a:p>
        </p:txBody>
      </p:sp>
      <p:sp>
        <p:nvSpPr>
          <p:cNvPr id="3" name="頁尾版面配置區 2"/>
          <p:cNvSpPr>
            <a:spLocks noGrp="1"/>
          </p:cNvSpPr>
          <p:nvPr>
            <p:ph type="ftr" sz="quarter" idx="11"/>
          </p:nvPr>
        </p:nvSpPr>
        <p:spPr/>
        <p:txBody>
          <a:bodyPr/>
          <a:lstStyle/>
          <a:p>
            <a:endParaRPr lang="en-US" dirty="0"/>
          </a:p>
        </p:txBody>
      </p:sp>
      <p:sp>
        <p:nvSpPr>
          <p:cNvPr id="5" name="文字方塊 4"/>
          <p:cNvSpPr txBox="1"/>
          <p:nvPr/>
        </p:nvSpPr>
        <p:spPr>
          <a:xfrm>
            <a:off x="1606611" y="1592394"/>
            <a:ext cx="9731950" cy="4524315"/>
          </a:xfrm>
          <a:prstGeom prst="rect">
            <a:avLst/>
          </a:prstGeom>
          <a:noFill/>
        </p:spPr>
        <p:txBody>
          <a:bodyPr wrap="square" rtlCol="0">
            <a:spAutoFit/>
          </a:bodyPr>
          <a:lstStyle/>
          <a:p>
            <a:pPr marL="342900" indent="-342900">
              <a:buFont typeface="+mj-lt"/>
              <a:buAutoNum type="arabicPeriod"/>
            </a:pPr>
            <a:r>
              <a:rPr lang="zh-TW" altLang="en-US" sz="2400" b="1" dirty="0">
                <a:latin typeface="微軟正黑體" panose="020B0604030504040204" pitchFamily="34" charset="-120"/>
                <a:ea typeface="微軟正黑體" panose="020B0604030504040204" pitchFamily="34" charset="-120"/>
              </a:rPr>
              <a:t>烷基苯：</a:t>
            </a:r>
            <a:r>
              <a:rPr lang="zh-TW" altLang="en-US" sz="2400" dirty="0">
                <a:latin typeface="微軟正黑體" panose="020B0604030504040204" pitchFamily="34" charset="-120"/>
                <a:ea typeface="微軟正黑體" panose="020B0604030504040204" pitchFamily="34" charset="-120"/>
              </a:rPr>
              <a:t>為民生化學用品中家用洗衣粉、清潔劑之必需上游原料。</a:t>
            </a: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400" b="1" dirty="0">
                <a:latin typeface="微軟正黑體" panose="020B0604030504040204" pitchFamily="34" charset="-120"/>
                <a:ea typeface="微軟正黑體" panose="020B0604030504040204" pitchFamily="34" charset="-120"/>
              </a:rPr>
              <a:t>烷基苯磺酸：</a:t>
            </a:r>
            <a:r>
              <a:rPr lang="zh-TW" altLang="en-US" sz="2400" dirty="0">
                <a:latin typeface="微軟正黑體" panose="020B0604030504040204" pitchFamily="34" charset="-120"/>
                <a:ea typeface="微軟正黑體" panose="020B0604030504040204" pitchFamily="34" charset="-120"/>
              </a:rPr>
              <a:t>烷基苯經加工後成為去污劑主成分，廣泛應用於洗衣粉、洗衣精和家庭清潔劑等家用清潔護理領域。</a:t>
            </a: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400" b="1" dirty="0">
                <a:latin typeface="微軟正黑體" panose="020B0604030504040204" pitchFamily="34" charset="-120"/>
                <a:ea typeface="微軟正黑體" panose="020B0604030504040204" pitchFamily="34" charset="-120"/>
              </a:rPr>
              <a:t>烷基酚：</a:t>
            </a:r>
            <a:r>
              <a:rPr lang="zh-TW" altLang="en-US" sz="2400" dirty="0">
                <a:latin typeface="微軟正黑體" panose="020B0604030504040204" pitchFamily="34" charset="-120"/>
                <a:ea typeface="微軟正黑體" panose="020B0604030504040204" pitchFamily="34" charset="-120"/>
              </a:rPr>
              <a:t>為介面活性劑上游原料及潤滑油添加劑原料，主要用於工業用洗滌劑、抗氧化劑、高級印刷油墨樹脂、硬化劑及潤滑油等。</a:t>
            </a: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en-US" altLang="zh-TW" sz="2400" b="1" dirty="0">
                <a:latin typeface="微軟正黑體" panose="020B0604030504040204" pitchFamily="34" charset="-120"/>
                <a:ea typeface="微軟正黑體" panose="020B0604030504040204" pitchFamily="34" charset="-120"/>
              </a:rPr>
              <a:t>C9</a:t>
            </a:r>
            <a:r>
              <a:rPr lang="zh-TW" altLang="en-US" sz="2400" b="1" dirty="0">
                <a:latin typeface="微軟正黑體" panose="020B0604030504040204" pitchFamily="34" charset="-120"/>
                <a:ea typeface="微軟正黑體" panose="020B0604030504040204" pitchFamily="34" charset="-120"/>
              </a:rPr>
              <a:t> 石油樹脂</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氫化石油樹脂：</a:t>
            </a:r>
            <a:r>
              <a:rPr lang="zh-TW" altLang="en-US" sz="2400" dirty="0">
                <a:latin typeface="微軟正黑體" panose="020B0604030504040204" pitchFamily="34" charset="-120"/>
                <a:ea typeface="微軟正黑體" panose="020B0604030504040204" pitchFamily="34" charset="-120"/>
              </a:rPr>
              <a:t>為黏著劑與熱融接著劑上游原料，提供增黏及濕潤效果。</a:t>
            </a: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400" b="1" dirty="0">
                <a:latin typeface="微軟正黑體" panose="020B0604030504040204" pitchFamily="34" charset="-120"/>
                <a:ea typeface="微軟正黑體" panose="020B0604030504040204" pitchFamily="34" charset="-120"/>
              </a:rPr>
              <a:t>其他：</a:t>
            </a:r>
            <a:r>
              <a:rPr lang="zh-TW" altLang="en-US" sz="2400" dirty="0">
                <a:latin typeface="微軟正黑體" panose="020B0604030504040204" pitchFamily="34" charset="-120"/>
                <a:ea typeface="微軟正黑體" panose="020B0604030504040204" pitchFamily="34" charset="-120"/>
              </a:rPr>
              <a:t>主要為銷售農藥產品及糖業貿易等業務。</a:t>
            </a:r>
          </a:p>
        </p:txBody>
      </p:sp>
    </p:spTree>
    <p:extLst>
      <p:ext uri="{BB962C8B-B14F-4D97-AF65-F5344CB8AC3E}">
        <p14:creationId xmlns:p14="http://schemas.microsoft.com/office/powerpoint/2010/main" val="17541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9571" y="617019"/>
            <a:ext cx="9161256" cy="800456"/>
          </a:xfrm>
        </p:spPr>
        <p:txBody>
          <a:bodyPr>
            <a:normAutofit/>
          </a:bodyPr>
          <a:lstStyle/>
          <a:p>
            <a:pPr marL="457200" indent="-457200">
              <a:buFont typeface="Arial" panose="020B0604020202020204" pitchFamily="34" charset="0"/>
              <a:buChar char="•"/>
            </a:pPr>
            <a:r>
              <a:rPr lang="zh-TW" altLang="en-US" sz="4000" b="1" dirty="0">
                <a:latin typeface="微軟正黑體" panose="020B0604030504040204" pitchFamily="34" charset="-120"/>
                <a:ea typeface="微軟正黑體" panose="020B0604030504040204" pitchFamily="34" charset="-120"/>
              </a:rPr>
              <a:t>市場分析</a:t>
            </a:r>
          </a:p>
        </p:txBody>
      </p:sp>
      <p:sp>
        <p:nvSpPr>
          <p:cNvPr id="3" name="文字版面配置區 2"/>
          <p:cNvSpPr>
            <a:spLocks noGrp="1"/>
          </p:cNvSpPr>
          <p:nvPr>
            <p:ph type="body" idx="1"/>
          </p:nvPr>
        </p:nvSpPr>
        <p:spPr>
          <a:xfrm>
            <a:off x="1683554" y="1256752"/>
            <a:ext cx="9238170" cy="917916"/>
          </a:xfrm>
        </p:spPr>
        <p:txBody>
          <a:bodyPr tIns="36000" bIns="0" anchor="b">
            <a:normAutofit/>
          </a:bodyPr>
          <a:lstStyle/>
          <a:p>
            <a:pPr>
              <a:lnSpc>
                <a:spcPts val="2500"/>
              </a:lnSpc>
            </a:pPr>
            <a:r>
              <a:rPr lang="zh-TW" altLang="en-US" sz="2600" dirty="0">
                <a:latin typeface="微軟正黑體" panose="020B0604030504040204" pitchFamily="34" charset="-120"/>
                <a:ea typeface="微軟正黑體" panose="020B0604030504040204" pitchFamily="34" charset="-120"/>
              </a:rPr>
              <a:t>主要產品之銷售地區</a:t>
            </a:r>
            <a:endParaRPr lang="en-US" altLang="zh-TW" sz="2600" dirty="0">
              <a:latin typeface="微軟正黑體" panose="020B0604030504040204" pitchFamily="34" charset="-120"/>
              <a:ea typeface="微軟正黑體" panose="020B0604030504040204" pitchFamily="34" charset="-120"/>
            </a:endParaRPr>
          </a:p>
          <a:p>
            <a:pPr algn="r">
              <a:lnSpc>
                <a:spcPts val="2500"/>
              </a:lnSpc>
            </a:pPr>
            <a:r>
              <a:rPr lang="zh-TW" altLang="en-US" dirty="0">
                <a:latin typeface="微軟正黑體" panose="020B0604030504040204" pitchFamily="34" charset="-120"/>
                <a:ea typeface="微軟正黑體" panose="020B0604030504040204" pitchFamily="34" charset="-120"/>
              </a:rPr>
              <a:t>單位：新臺幣仟元</a:t>
            </a:r>
          </a:p>
        </p:txBody>
      </p:sp>
      <p:sp>
        <p:nvSpPr>
          <p:cNvPr id="5" name="頁尾版面配置區 4"/>
          <p:cNvSpPr>
            <a:spLocks noGrp="1"/>
          </p:cNvSpPr>
          <p:nvPr>
            <p:ph type="ftr" sz="quarter" idx="11"/>
          </p:nvPr>
        </p:nvSpPr>
        <p:spPr/>
        <p:txBody>
          <a:bodyPr/>
          <a:lstStyle/>
          <a:p>
            <a:endParaRPr lang="en-US" dirty="0"/>
          </a:p>
        </p:txBody>
      </p:sp>
      <p:graphicFrame>
        <p:nvGraphicFramePr>
          <p:cNvPr id="4" name="表格 3">
            <a:extLst>
              <a:ext uri="{FF2B5EF4-FFF2-40B4-BE49-F238E27FC236}">
                <a16:creationId xmlns:a16="http://schemas.microsoft.com/office/drawing/2014/main" id="{AA1A8A71-2EBD-4B1D-97D3-C6B4F90D2495}"/>
              </a:ext>
            </a:extLst>
          </p:cNvPr>
          <p:cNvGraphicFramePr>
            <a:graphicFrameLocks noGrp="1"/>
          </p:cNvGraphicFramePr>
          <p:nvPr>
            <p:extLst>
              <p:ext uri="{D42A27DB-BD31-4B8C-83A1-F6EECF244321}">
                <p14:modId xmlns:p14="http://schemas.microsoft.com/office/powerpoint/2010/main" val="1134898764"/>
              </p:ext>
            </p:extLst>
          </p:nvPr>
        </p:nvGraphicFramePr>
        <p:xfrm>
          <a:off x="1794451" y="2174668"/>
          <a:ext cx="9016376" cy="3666085"/>
        </p:xfrm>
        <a:graphic>
          <a:graphicData uri="http://schemas.openxmlformats.org/drawingml/2006/table">
            <a:tbl>
              <a:tblPr/>
              <a:tblGrid>
                <a:gridCol w="1254608">
                  <a:extLst>
                    <a:ext uri="{9D8B030D-6E8A-4147-A177-3AD203B41FA5}">
                      <a16:colId xmlns:a16="http://schemas.microsoft.com/office/drawing/2014/main" val="2282037503"/>
                    </a:ext>
                  </a:extLst>
                </a:gridCol>
                <a:gridCol w="1808184">
                  <a:extLst>
                    <a:ext uri="{9D8B030D-6E8A-4147-A177-3AD203B41FA5}">
                      <a16:colId xmlns:a16="http://schemas.microsoft.com/office/drawing/2014/main" val="2234486623"/>
                    </a:ext>
                  </a:extLst>
                </a:gridCol>
                <a:gridCol w="1523074">
                  <a:extLst>
                    <a:ext uri="{9D8B030D-6E8A-4147-A177-3AD203B41FA5}">
                      <a16:colId xmlns:a16="http://schemas.microsoft.com/office/drawing/2014/main" val="3562471741"/>
                    </a:ext>
                  </a:extLst>
                </a:gridCol>
                <a:gridCol w="1518247">
                  <a:extLst>
                    <a:ext uri="{9D8B030D-6E8A-4147-A177-3AD203B41FA5}">
                      <a16:colId xmlns:a16="http://schemas.microsoft.com/office/drawing/2014/main" val="3792073670"/>
                    </a:ext>
                  </a:extLst>
                </a:gridCol>
                <a:gridCol w="1485900">
                  <a:extLst>
                    <a:ext uri="{9D8B030D-6E8A-4147-A177-3AD203B41FA5}">
                      <a16:colId xmlns:a16="http://schemas.microsoft.com/office/drawing/2014/main" val="2947797430"/>
                    </a:ext>
                  </a:extLst>
                </a:gridCol>
                <a:gridCol w="1426363">
                  <a:extLst>
                    <a:ext uri="{9D8B030D-6E8A-4147-A177-3AD203B41FA5}">
                      <a16:colId xmlns:a16="http://schemas.microsoft.com/office/drawing/2014/main" val="1477836763"/>
                    </a:ext>
                  </a:extLst>
                </a:gridCol>
              </a:tblGrid>
              <a:tr h="401451">
                <a:tc gridSpan="2">
                  <a:txBody>
                    <a:bodyPr/>
                    <a:lstStyle/>
                    <a:p>
                      <a:pPr algn="ctr" rtl="0" fontAlgn="ctr"/>
                      <a:r>
                        <a:rPr lang="zh-TW" altLang="en-US" sz="2100" b="1" i="0" u="none" strike="noStrike" dirty="0">
                          <a:solidFill>
                            <a:srgbClr val="FFFFFF"/>
                          </a:solidFill>
                          <a:effectLst/>
                          <a:latin typeface="微軟正黑體" panose="020B0604030504040204" pitchFamily="34" charset="-120"/>
                          <a:ea typeface="微軟正黑體" panose="020B0604030504040204" pitchFamily="34" charset="-120"/>
                        </a:rPr>
                        <a:t>年度</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tc gridSpan="2">
                  <a:txBody>
                    <a:bodyPr/>
                    <a:lstStyle/>
                    <a:p>
                      <a:pPr algn="ctr" rtl="0" fontAlgn="ctr"/>
                      <a:r>
                        <a:rPr lang="en-US" altLang="zh-TW" sz="2100" b="1" i="0" u="none" strike="noStrike" dirty="0">
                          <a:solidFill>
                            <a:srgbClr val="FFFFFF"/>
                          </a:solidFill>
                          <a:effectLst/>
                          <a:latin typeface="微軟正黑體" panose="020B0604030504040204" pitchFamily="34" charset="-120"/>
                          <a:ea typeface="微軟正黑體" panose="020B0604030504040204" pitchFamily="34" charset="-120"/>
                        </a:rPr>
                        <a:t>112</a:t>
                      </a:r>
                      <a:r>
                        <a:rPr lang="zh-TW" altLang="en-US" sz="2100" b="1" i="0" u="none" strike="noStrike" dirty="0">
                          <a:solidFill>
                            <a:srgbClr val="FFFFFF"/>
                          </a:solidFill>
                          <a:effectLst/>
                          <a:latin typeface="微軟正黑體" panose="020B0604030504040204" pitchFamily="34" charset="-120"/>
                          <a:ea typeface="微軟正黑體" panose="020B0604030504040204" pitchFamily="34" charset="-120"/>
                        </a:rPr>
                        <a:t>年度</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tc gridSpan="2">
                  <a:txBody>
                    <a:bodyPr/>
                    <a:lstStyle/>
                    <a:p>
                      <a:pPr algn="ctr" rtl="0" fontAlgn="ctr"/>
                      <a:r>
                        <a:rPr lang="en-US" altLang="zh-TW" sz="2100" b="1" i="0" u="none" strike="noStrike" dirty="0">
                          <a:solidFill>
                            <a:srgbClr val="FFFFFF"/>
                          </a:solidFill>
                          <a:effectLst/>
                          <a:latin typeface="微軟正黑體" panose="020B0604030504040204" pitchFamily="34" charset="-120"/>
                          <a:ea typeface="微軟正黑體" panose="020B0604030504040204" pitchFamily="34" charset="-120"/>
                        </a:rPr>
                        <a:t>111</a:t>
                      </a:r>
                      <a:r>
                        <a:rPr lang="zh-TW" altLang="en-US" sz="2100" b="1" i="0" u="none" strike="noStrike" dirty="0">
                          <a:solidFill>
                            <a:srgbClr val="FFFFFF"/>
                          </a:solidFill>
                          <a:effectLst/>
                          <a:latin typeface="微軟正黑體" panose="020B0604030504040204" pitchFamily="34" charset="-120"/>
                          <a:ea typeface="微軟正黑體" panose="020B0604030504040204" pitchFamily="34" charset="-120"/>
                        </a:rPr>
                        <a:t>年度</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hMerge="1">
                  <a:txBody>
                    <a:bodyPr/>
                    <a:lstStyle/>
                    <a:p>
                      <a:endParaRPr lang="zh-TW" altLang="en-US"/>
                    </a:p>
                  </a:txBody>
                  <a:tcPr/>
                </a:tc>
                <a:extLst>
                  <a:ext uri="{0D108BD9-81ED-4DB2-BD59-A6C34878D82A}">
                    <a16:rowId xmlns:a16="http://schemas.microsoft.com/office/drawing/2014/main" val="1713895786"/>
                  </a:ext>
                </a:extLst>
              </a:tr>
              <a:tr h="513766">
                <a:tc gridSpan="2">
                  <a:txBody>
                    <a:bodyPr/>
                    <a:lstStyle/>
                    <a:p>
                      <a:pPr algn="l"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銷售地區</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hMerge="1">
                  <a:txBody>
                    <a:bodyPr/>
                    <a:lstStyle/>
                    <a:p>
                      <a:endParaRPr lang="zh-TW" altLang="en-US"/>
                    </a:p>
                  </a:txBody>
                  <a:tcPr/>
                </a:tc>
                <a:tc>
                  <a:txBody>
                    <a:bodyPr/>
                    <a:lstStyle/>
                    <a:p>
                      <a:pPr algn="ctr"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金額</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比例 </a:t>
                      </a: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金額</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比例 </a:t>
                      </a: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2161361583"/>
                  </a:ext>
                </a:extLst>
              </a:tr>
              <a:tr h="401451">
                <a:tc gridSpan="2">
                  <a:txBody>
                    <a:bodyPr/>
                    <a:lstStyle/>
                    <a:p>
                      <a:pPr algn="ctr" rtl="0" fontAlgn="ctr"/>
                      <a:r>
                        <a:rPr lang="zh-TW" altLang="en-US" sz="2100" b="0" i="0" u="none" strike="noStrike">
                          <a:solidFill>
                            <a:srgbClr val="000000"/>
                          </a:solidFill>
                          <a:effectLst/>
                          <a:latin typeface="微軟正黑體" panose="020B0604030504040204" pitchFamily="34" charset="-120"/>
                          <a:ea typeface="微軟正黑體" panose="020B0604030504040204" pitchFamily="34" charset="-120"/>
                        </a:rPr>
                        <a:t>內銷</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hMerge="1">
                  <a:txBody>
                    <a:bodyPr/>
                    <a:lstStyle/>
                    <a:p>
                      <a:endParaRPr lang="zh-TW" altLang="en-US"/>
                    </a:p>
                  </a:txBody>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1,995,457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21.16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2,180,587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20.63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2849016208"/>
                  </a:ext>
                </a:extLst>
              </a:tr>
              <a:tr h="382335">
                <a:tc rowSpan="5">
                  <a:txBody>
                    <a:bodyPr/>
                    <a:lstStyle/>
                    <a:p>
                      <a:pPr algn="ctr"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外銷</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zh-TW" altLang="en-US" sz="2100" b="0" i="0" u="none" strike="noStrike">
                          <a:solidFill>
                            <a:srgbClr val="000000"/>
                          </a:solidFill>
                          <a:effectLst/>
                          <a:latin typeface="微軟正黑體" panose="020B0604030504040204" pitchFamily="34" charset="-120"/>
                          <a:ea typeface="微軟正黑體" panose="020B0604030504040204" pitchFamily="34" charset="-120"/>
                        </a:rPr>
                        <a:t>中國</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1,709,046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18.12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2,025,813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19.17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4123904931"/>
                  </a:ext>
                </a:extLst>
              </a:tr>
              <a:tr h="382335">
                <a:tc vMerge="1">
                  <a:txBody>
                    <a:bodyPr/>
                    <a:lstStyle/>
                    <a:p>
                      <a:endParaRPr lang="zh-TW" altLang="en-US"/>
                    </a:p>
                  </a:txBody>
                  <a:tcPr/>
                </a:tc>
                <a:tc>
                  <a:txBody>
                    <a:bodyPr/>
                    <a:lstStyle/>
                    <a:p>
                      <a:pPr algn="l"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越南</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603,552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6.40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lang="en-US" altLang="zh-TW" sz="2100" b="0" i="0" u="none" strike="noStrike" dirty="0">
                          <a:solidFill>
                            <a:srgbClr val="000000"/>
                          </a:solidFill>
                          <a:effectLst/>
                          <a:latin typeface="微軟正黑體" panose="020B0604030504040204" pitchFamily="34" charset="-120"/>
                          <a:ea typeface="微軟正黑體" panose="020B0604030504040204" pitchFamily="34" charset="-120"/>
                        </a:rPr>
                        <a:t>584,562</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5.53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358824023"/>
                  </a:ext>
                </a:extLst>
              </a:tr>
              <a:tr h="382335">
                <a:tc vMerge="1">
                  <a:txBody>
                    <a:bodyPr/>
                    <a:lstStyle/>
                    <a:p>
                      <a:endParaRPr lang="zh-TW" altLang="en-US"/>
                    </a:p>
                  </a:txBody>
                  <a:tcPr/>
                </a:tc>
                <a:tc>
                  <a:txBody>
                    <a:bodyPr/>
                    <a:lstStyle/>
                    <a:p>
                      <a:pPr algn="l" rtl="0" fontAlgn="ctr"/>
                      <a:r>
                        <a:rPr lang="zh-TW" altLang="en-US" sz="2100" b="0" i="0" u="none" strike="noStrike">
                          <a:solidFill>
                            <a:srgbClr val="000000"/>
                          </a:solidFill>
                          <a:effectLst/>
                          <a:latin typeface="微軟正黑體" panose="020B0604030504040204" pitchFamily="34" charset="-120"/>
                          <a:ea typeface="微軟正黑體" panose="020B0604030504040204" pitchFamily="34" charset="-120"/>
                        </a:rPr>
                        <a:t>菲律賓</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658,043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6.98</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863,971</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99913962"/>
                  </a:ext>
                </a:extLst>
              </a:tr>
              <a:tr h="382335">
                <a:tc vMerge="1">
                  <a:txBody>
                    <a:bodyPr/>
                    <a:lstStyle/>
                    <a:p>
                      <a:endParaRPr lang="zh-TW" altLang="en-US"/>
                    </a:p>
                  </a:txBody>
                  <a:tcPr/>
                </a:tc>
                <a:tc>
                  <a:txBody>
                    <a:bodyPr/>
                    <a:lstStyle/>
                    <a:p>
                      <a:pPr algn="l"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瓜地馬拉</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1,571,795</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16.66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1,515,184</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14.33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3939531230"/>
                  </a:ext>
                </a:extLst>
              </a:tr>
              <a:tr h="418626">
                <a:tc vMerge="1">
                  <a:txBody>
                    <a:bodyPr/>
                    <a:lstStyle/>
                    <a:p>
                      <a:endParaRPr lang="zh-TW" altLang="en-US"/>
                    </a:p>
                  </a:txBody>
                  <a:tcPr/>
                </a:tc>
                <a:tc>
                  <a:txBody>
                    <a:bodyPr/>
                    <a:lstStyle/>
                    <a:p>
                      <a:pPr algn="l" rtl="0" fontAlgn="ctr"/>
                      <a:r>
                        <a:rPr lang="zh-TW" altLang="en-US" sz="2100" b="0" i="0" u="none" strike="noStrike" dirty="0">
                          <a:solidFill>
                            <a:srgbClr val="000000"/>
                          </a:solidFill>
                          <a:effectLst/>
                          <a:latin typeface="微軟正黑體" panose="020B0604030504040204" pitchFamily="34" charset="-120"/>
                          <a:ea typeface="微軟正黑體" panose="020B0604030504040204" pitchFamily="34" charset="-120"/>
                        </a:rPr>
                        <a:t>其他小計</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2,894,400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30.68</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3,401,109</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32.17</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4168192835"/>
                  </a:ext>
                </a:extLst>
              </a:tr>
              <a:tr h="401451">
                <a:tc gridSpan="2">
                  <a:txBody>
                    <a:bodyPr/>
                    <a:lstStyle/>
                    <a:p>
                      <a:pPr algn="ctr" rtl="0" fontAlgn="ctr"/>
                      <a:r>
                        <a:rPr lang="zh-TW" altLang="en-US" sz="2100" b="0" i="0" u="none" strike="noStrike">
                          <a:solidFill>
                            <a:srgbClr val="000000"/>
                          </a:solidFill>
                          <a:effectLst/>
                          <a:latin typeface="微軟正黑體" panose="020B0604030504040204" pitchFamily="34" charset="-120"/>
                          <a:ea typeface="微軟正黑體" panose="020B0604030504040204" pitchFamily="34" charset="-120"/>
                        </a:rPr>
                        <a:t>銷貨淨額</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hMerge="1">
                  <a:txBody>
                    <a:bodyPr/>
                    <a:lstStyle/>
                    <a:p>
                      <a:endParaRPr lang="zh-TW" altLang="en-US"/>
                    </a:p>
                  </a:txBody>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9,432,293</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100.00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10,571,226</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ctr"/>
                      <a:r>
                        <a:rPr kumimoji="0" lang="en-US" altLang="zh-TW" sz="2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100.00</a:t>
                      </a:r>
                    </a:p>
                  </a:txBody>
                  <a:tcPr marL="8266" marR="8266" marT="82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3227363831"/>
                  </a:ext>
                </a:extLst>
              </a:tr>
            </a:tbl>
          </a:graphicData>
        </a:graphic>
      </p:graphicFrame>
    </p:spTree>
    <p:extLst>
      <p:ext uri="{BB962C8B-B14F-4D97-AF65-F5344CB8AC3E}">
        <p14:creationId xmlns:p14="http://schemas.microsoft.com/office/powerpoint/2010/main" val="332782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en-US" dirty="0"/>
          </a:p>
        </p:txBody>
      </p:sp>
      <p:sp>
        <p:nvSpPr>
          <p:cNvPr id="2" name="標題 1"/>
          <p:cNvSpPr>
            <a:spLocks noGrp="1"/>
          </p:cNvSpPr>
          <p:nvPr>
            <p:ph type="title" idx="4294967295"/>
          </p:nvPr>
        </p:nvSpPr>
        <p:spPr>
          <a:xfrm>
            <a:off x="267286" y="579462"/>
            <a:ext cx="5115952" cy="669925"/>
          </a:xfrm>
        </p:spPr>
        <p:txBody>
          <a:bodyPr>
            <a:normAutofit/>
          </a:bodyPr>
          <a:lstStyle/>
          <a:p>
            <a:pPr marL="457200" indent="-457200">
              <a:buFont typeface="Arial" panose="020B0604020202020204" pitchFamily="34" charset="0"/>
              <a:buChar char="•"/>
            </a:pPr>
            <a:r>
              <a:rPr lang="zh-TW" altLang="en-US" sz="3200" b="1" dirty="0"/>
              <a:t>長短期業務發展計畫</a:t>
            </a:r>
          </a:p>
        </p:txBody>
      </p:sp>
      <p:sp>
        <p:nvSpPr>
          <p:cNvPr id="3" name="文字版面配置區 2"/>
          <p:cNvSpPr>
            <a:spLocks noGrp="1"/>
          </p:cNvSpPr>
          <p:nvPr>
            <p:ph type="body" idx="4294967295"/>
          </p:nvPr>
        </p:nvSpPr>
        <p:spPr>
          <a:xfrm>
            <a:off x="666749" y="1104020"/>
            <a:ext cx="10229850" cy="5432425"/>
          </a:xfrm>
        </p:spPr>
        <p:txBody>
          <a:bodyPr tIns="144000" bIns="36000">
            <a:noAutofit/>
          </a:bodyPr>
          <a:lstStyle/>
          <a:p>
            <a:pPr marL="342900" indent="-342900">
              <a:lnSpc>
                <a:spcPts val="2300"/>
              </a:lnSpc>
              <a:spcBef>
                <a:spcPts val="0"/>
              </a:spcBef>
              <a:buSzPct val="60000"/>
              <a:buFont typeface="Wingdings" panose="05000000000000000000" pitchFamily="2" charset="2"/>
              <a:buChar char="u"/>
            </a:pPr>
            <a:r>
              <a:rPr lang="zh-TW" altLang="en-US" sz="2400" b="1" dirty="0">
                <a:solidFill>
                  <a:schemeClr val="tx1"/>
                </a:solidFill>
                <a:latin typeface="+mj-ea"/>
                <a:ea typeface="+mj-ea"/>
              </a:rPr>
              <a:t>烷基苯</a:t>
            </a:r>
            <a:endParaRPr lang="en-US" altLang="zh-TW" sz="2400" b="1"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短期：加強客戶服務，鞏固固有市場。</a:t>
            </a:r>
            <a:endParaRPr lang="en-US" altLang="zh-TW" sz="2400"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長期：以靈活之後勤作業，提供客戶精緻化之服務，並開發產品新用途 。</a:t>
            </a:r>
            <a:endParaRPr lang="en-US" altLang="zh-TW" sz="2400" dirty="0">
              <a:solidFill>
                <a:schemeClr val="tx1"/>
              </a:solidFill>
              <a:latin typeface="+mj-ea"/>
              <a:ea typeface="+mj-ea"/>
            </a:endParaRPr>
          </a:p>
          <a:p>
            <a:pPr marL="342900" indent="-342900">
              <a:lnSpc>
                <a:spcPts val="2300"/>
              </a:lnSpc>
              <a:buSzPct val="60000"/>
              <a:buFont typeface="Wingdings" panose="05000000000000000000" pitchFamily="2" charset="2"/>
              <a:buChar char="u"/>
            </a:pPr>
            <a:r>
              <a:rPr lang="zh-TW" altLang="en-US" sz="2400" b="1" dirty="0">
                <a:solidFill>
                  <a:schemeClr val="tx1"/>
                </a:solidFill>
                <a:latin typeface="+mj-ea"/>
                <a:ea typeface="+mj-ea"/>
              </a:rPr>
              <a:t>烷基酚</a:t>
            </a:r>
            <a:endParaRPr lang="en-US" altLang="zh-TW" sz="2400" b="1"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短期：維持高塚動率，著重於重要客戶增加銷售利潤。</a:t>
            </a:r>
            <a:endParaRPr lang="en-US" altLang="zh-TW" sz="2400"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長期：逐步將生產重心轉至高價值、較環境</a:t>
            </a:r>
            <a:r>
              <a:rPr lang="zh-TW" altLang="en-US" sz="2400">
                <a:solidFill>
                  <a:schemeClr val="tx1"/>
                </a:solidFill>
                <a:latin typeface="+mj-ea"/>
                <a:ea typeface="+mj-ea"/>
              </a:rPr>
              <a:t>友善的烷基酚產品。</a:t>
            </a:r>
            <a:endParaRPr lang="en-US" altLang="zh-TW" sz="2400" dirty="0">
              <a:solidFill>
                <a:schemeClr val="tx1"/>
              </a:solidFill>
              <a:latin typeface="+mj-ea"/>
              <a:ea typeface="+mj-ea"/>
            </a:endParaRPr>
          </a:p>
          <a:p>
            <a:pPr marL="342900" indent="-342900">
              <a:lnSpc>
                <a:spcPts val="2300"/>
              </a:lnSpc>
              <a:buSzPct val="60000"/>
              <a:buFont typeface="Wingdings" panose="05000000000000000000" pitchFamily="2" charset="2"/>
              <a:buChar char="u"/>
            </a:pPr>
            <a:r>
              <a:rPr lang="zh-TW" altLang="en-US" sz="2400" b="1" dirty="0">
                <a:solidFill>
                  <a:schemeClr val="tx1"/>
                </a:solidFill>
                <a:latin typeface="+mj-ea"/>
                <a:ea typeface="+mj-ea"/>
              </a:rPr>
              <a:t>氫化石油樹脂</a:t>
            </a:r>
            <a:endParaRPr lang="en-US" altLang="zh-TW" sz="2400" b="1"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短期：提供氫化及非氫化 </a:t>
            </a:r>
            <a:r>
              <a:rPr lang="en-US" altLang="zh-TW" sz="2400" dirty="0">
                <a:solidFill>
                  <a:schemeClr val="tx1"/>
                </a:solidFill>
                <a:latin typeface="+mj-ea"/>
                <a:ea typeface="+mj-ea"/>
              </a:rPr>
              <a:t>C9</a:t>
            </a:r>
            <a:r>
              <a:rPr lang="zh-TW" altLang="en-US" sz="2400" dirty="0">
                <a:solidFill>
                  <a:schemeClr val="tx1"/>
                </a:solidFill>
                <a:latin typeface="+mj-ea"/>
                <a:ea typeface="+mj-ea"/>
              </a:rPr>
              <a:t> 石油樹脂完整產品線，開發高軟化點高                          度氫化等級石油樹脂，貼近客製化需求。</a:t>
            </a:r>
            <a:endParaRPr lang="en-US" altLang="zh-TW" sz="2400" dirty="0">
              <a:solidFill>
                <a:schemeClr val="tx1"/>
              </a:solidFill>
              <a:latin typeface="+mj-ea"/>
              <a:ea typeface="+mj-ea"/>
            </a:endParaRPr>
          </a:p>
          <a:p>
            <a:pPr marL="800100" lvl="1" indent="-342900">
              <a:lnSpc>
                <a:spcPts val="2300"/>
              </a:lnSpc>
              <a:buSzPct val="60000"/>
              <a:buFont typeface="+mj-lt"/>
              <a:buAutoNum type="arabicPeriod"/>
            </a:pPr>
            <a:r>
              <a:rPr lang="zh-TW" altLang="en-US" sz="2400" dirty="0">
                <a:solidFill>
                  <a:schemeClr val="tx1"/>
                </a:solidFill>
                <a:latin typeface="+mj-ea"/>
                <a:ea typeface="+mj-ea"/>
              </a:rPr>
              <a:t>長期：擴充產能並提升生產效能。</a:t>
            </a:r>
          </a:p>
        </p:txBody>
      </p:sp>
    </p:spTree>
    <p:extLst>
      <p:ext uri="{BB962C8B-B14F-4D97-AF65-F5344CB8AC3E}">
        <p14:creationId xmlns:p14="http://schemas.microsoft.com/office/powerpoint/2010/main" val="149528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95401" y="1566646"/>
            <a:ext cx="8919713" cy="3218271"/>
          </a:xfrm>
        </p:spPr>
        <p:txBody>
          <a:bodyPr>
            <a:normAutofit/>
          </a:bodyPr>
          <a:lstStyle/>
          <a:p>
            <a:pPr marL="0" indent="0" algn="ctr">
              <a:buNone/>
            </a:pPr>
            <a:r>
              <a:rPr lang="zh-TW" altLang="en-US" sz="4800" b="1" dirty="0">
                <a:latin typeface="微軟正黑體" panose="020B0604030504040204" pitchFamily="34" charset="-120"/>
                <a:ea typeface="微軟正黑體" panose="020B0604030504040204" pitchFamily="34" charset="-120"/>
              </a:rPr>
              <a:t>財務概況</a:t>
            </a:r>
            <a:endParaRPr lang="en-US" altLang="zh-TW" sz="4800" b="1" dirty="0">
              <a:latin typeface="微軟正黑體" panose="020B0604030504040204" pitchFamily="34" charset="-120"/>
              <a:ea typeface="微軟正黑體" panose="020B0604030504040204" pitchFamily="34" charset="-120"/>
            </a:endParaRPr>
          </a:p>
          <a:p>
            <a:pPr marL="0" indent="0" algn="ctr">
              <a:spcBef>
                <a:spcPts val="5400"/>
              </a:spcBef>
              <a:buNone/>
            </a:pPr>
            <a:r>
              <a:rPr lang="zh-TW" altLang="en-US" sz="3200" dirty="0">
                <a:latin typeface="微軟正黑體" panose="020B0604030504040204" pitchFamily="34" charset="-120"/>
                <a:ea typeface="微軟正黑體" panose="020B0604030504040204" pitchFamily="34" charset="-120"/>
              </a:rPr>
              <a:t>近五年度財務資訊</a:t>
            </a:r>
          </a:p>
        </p:txBody>
      </p:sp>
      <p:sp>
        <p:nvSpPr>
          <p:cNvPr id="2" name="頁尾版面配置區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31350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7551567-BCAB-49BB-8DFE-50757F5C43A9}">
  <we:reference id="wa104380169" version="1.1.0.0" store="zh-TW" storeType="OMEX"/>
  <we:alternateReferences>
    <we:reference id="WA104380169" version="1.1.0.0" store="WA1043801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1673</TotalTime>
  <Words>1003</Words>
  <Application>Microsoft Office PowerPoint</Application>
  <PresentationFormat>寬螢幕</PresentationFormat>
  <Paragraphs>326</Paragraphs>
  <Slides>15</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微軟正黑體</vt:lpstr>
      <vt:lpstr>標楷體</vt:lpstr>
      <vt:lpstr>Arial</vt:lpstr>
      <vt:lpstr>Calibri</vt:lpstr>
      <vt:lpstr>Garamond</vt:lpstr>
      <vt:lpstr>Wingdings</vt:lpstr>
      <vt:lpstr>有機</vt:lpstr>
      <vt:lpstr>和益化學工業股份有限公司</vt:lpstr>
      <vt:lpstr>免責聲明</vt:lpstr>
      <vt:lpstr>公司沿革</vt:lpstr>
      <vt:lpstr>業務範圍</vt:lpstr>
      <vt:lpstr>主要產品(部門)營業比重 本公司主要業務為下列各項產品與衍生物之製造與銷售：烷基苯(Alkyl Benzene)、烷基酚(Alkyl Phenol)、烷基苯磺酸(Alkyl Benzene Sulfonic Acid) 以及石油樹脂 (Hydrocarbon Resin)。</vt:lpstr>
      <vt:lpstr>公司目前之商品項目</vt:lpstr>
      <vt:lpstr>市場分析</vt:lpstr>
      <vt:lpstr>長短期業務發展計畫</vt:lpstr>
      <vt:lpstr>PowerPoint 簡報</vt:lpstr>
      <vt:lpstr>近五年簡要合併損益表</vt:lpstr>
      <vt:lpstr>PowerPoint 簡報</vt:lpstr>
      <vt:lpstr>PowerPoint 簡報</vt:lpstr>
      <vt:lpstr>同期損益比較</vt:lpstr>
      <vt:lpstr>近五年財務比率分析</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和益化工集團  105年度年度預算</dc:title>
  <dc:creator>陳昌宏</dc:creator>
  <cp:lastModifiedBy>鄭伊梅</cp:lastModifiedBy>
  <cp:revision>403</cp:revision>
  <cp:lastPrinted>2024-07-17T03:01:47Z</cp:lastPrinted>
  <dcterms:created xsi:type="dcterms:W3CDTF">2014-10-23T02:58:58Z</dcterms:created>
  <dcterms:modified xsi:type="dcterms:W3CDTF">2024-07-26T09:41:40Z</dcterms:modified>
</cp:coreProperties>
</file>