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68" d="100"/>
          <a:sy n="68" d="100"/>
        </p:scale>
        <p:origin x="6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43-41EE-94DC-BD0C85CBD198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3-41EE-94DC-BD0C85CBD198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3-41EE-94DC-BD0C85CBD198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43-41EE-94DC-BD0C85CBD198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3-41EE-94DC-BD0C85CBD19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109</c:v>
                </c:pt>
                <c:pt idx="1">
                  <c:v>110</c:v>
                </c:pt>
                <c:pt idx="2">
                  <c:v>111</c:v>
                </c:pt>
                <c:pt idx="3">
                  <c:v>112</c:v>
                </c:pt>
                <c:pt idx="4">
                  <c:v>113Q3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8482</c:v>
                </c:pt>
                <c:pt idx="1">
                  <c:v>9199</c:v>
                </c:pt>
                <c:pt idx="2">
                  <c:v>10571</c:v>
                </c:pt>
                <c:pt idx="3">
                  <c:v>9432</c:v>
                </c:pt>
                <c:pt idx="4">
                  <c:v>8099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43-41EE-94DC-BD0C85CBD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485928"/>
        <c:axId val="495476128"/>
      </c:barChart>
      <c:catAx>
        <c:axId val="495485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5476128"/>
        <c:crosses val="autoZero"/>
        <c:auto val="1"/>
        <c:lblAlgn val="ctr"/>
        <c:lblOffset val="100"/>
        <c:noMultiLvlLbl val="0"/>
      </c:catAx>
      <c:valAx>
        <c:axId val="495476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5485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BC-44CF-8CD9-E8A0394781E4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BC-44CF-8CD9-E8A0394781E4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BC-44CF-8CD9-E8A0394781E4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BC-44CF-8CD9-E8A0394781E4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BC-44CF-8CD9-E8A0394781E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109</c:v>
                </c:pt>
                <c:pt idx="1">
                  <c:v>110</c:v>
                </c:pt>
                <c:pt idx="2">
                  <c:v>111</c:v>
                </c:pt>
                <c:pt idx="3">
                  <c:v>112</c:v>
                </c:pt>
                <c:pt idx="4">
                  <c:v>113Q3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540</c:v>
                </c:pt>
                <c:pt idx="1">
                  <c:v>919</c:v>
                </c:pt>
                <c:pt idx="2">
                  <c:v>1081</c:v>
                </c:pt>
                <c:pt idx="3">
                  <c:v>412</c:v>
                </c:pt>
                <c:pt idx="4">
                  <c:v>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BC-44CF-8CD9-E8A039478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967824"/>
        <c:axId val="522969784"/>
      </c:barChart>
      <c:catAx>
        <c:axId val="52296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2969784"/>
        <c:crosses val="autoZero"/>
        <c:auto val="1"/>
        <c:lblAlgn val="ctr"/>
        <c:lblOffset val="100"/>
        <c:noMultiLvlLbl val="0"/>
      </c:catAx>
      <c:valAx>
        <c:axId val="522969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29678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109</c:v>
                </c:pt>
                <c:pt idx="1">
                  <c:v>110</c:v>
                </c:pt>
                <c:pt idx="2">
                  <c:v>111</c:v>
                </c:pt>
                <c:pt idx="3">
                  <c:v>112</c:v>
                </c:pt>
                <c:pt idx="4">
                  <c:v>113Q3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5.01</c:v>
                </c:pt>
                <c:pt idx="1">
                  <c:v>8.25</c:v>
                </c:pt>
                <c:pt idx="2">
                  <c:v>8.91</c:v>
                </c:pt>
                <c:pt idx="3">
                  <c:v>3.54</c:v>
                </c:pt>
                <c:pt idx="4">
                  <c:v>5.33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B-4D41-9010-76A27726A77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109</c:v>
                </c:pt>
                <c:pt idx="1">
                  <c:v>110</c:v>
                </c:pt>
                <c:pt idx="2">
                  <c:v>111</c:v>
                </c:pt>
                <c:pt idx="3">
                  <c:v>112</c:v>
                </c:pt>
                <c:pt idx="4">
                  <c:v>113Q3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7.32</c:v>
                </c:pt>
                <c:pt idx="1">
                  <c:v>11.95</c:v>
                </c:pt>
                <c:pt idx="2">
                  <c:v>13.15</c:v>
                </c:pt>
                <c:pt idx="3">
                  <c:v>4.9000000000000004</c:v>
                </c:pt>
                <c:pt idx="4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B-4D41-9010-76A27726A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973704"/>
        <c:axId val="522974096"/>
      </c:barChart>
      <c:catAx>
        <c:axId val="522973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2974096"/>
        <c:crosses val="autoZero"/>
        <c:auto val="1"/>
        <c:lblAlgn val="ctr"/>
        <c:lblOffset val="100"/>
        <c:noMultiLvlLbl val="0"/>
      </c:catAx>
      <c:valAx>
        <c:axId val="52297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2973704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新台幣百萬元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2024/11/25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38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年法人說明會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370557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10,571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73969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452896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新台幣百萬元</a:t>
            </a: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278586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348336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56311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112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111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7,355,600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77.98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8,421,958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79.67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1,479,711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15.69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1,626,398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15.38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596,982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6.33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522,870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4.95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9,432,293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10,571,226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972385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1,995,457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21.16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2,180,587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20.63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1,709,046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18.12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2,025,813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603,552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6.40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584,562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5.53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658,043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6.98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863,971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1,571,795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16.66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1,515,184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14.33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2,894,400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30.68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3,401,109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32.17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9,432,293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10,571,226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短期：維持高塚動率，著重於重要客戶增加銷售利潤。</a:t>
            </a: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長期：逐步將生產重心轉至高價值、較環境友善的烷基酚產品。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石油樹脂完整產品線，開發高軟化點高                          度氫化等級石油樹脂，貼近客製化需求。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1404</TotalTime>
  <Words>1008</Words>
  <Application>Microsoft Office PowerPoint</Application>
  <PresentationFormat>寬螢幕</PresentationFormat>
  <Paragraphs>336</Paragraphs>
  <Slides>15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鄭伊梅</cp:lastModifiedBy>
  <cp:revision>377</cp:revision>
  <cp:lastPrinted>2024-11-25T07:23:22Z</cp:lastPrinted>
  <dcterms:created xsi:type="dcterms:W3CDTF">2014-10-23T02:58:58Z</dcterms:created>
  <dcterms:modified xsi:type="dcterms:W3CDTF">2024-11-25T07:23:30Z</dcterms:modified>
</cp:coreProperties>
</file>