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1"/>
  </p:sldMasterIdLst>
  <p:notesMasterIdLst>
    <p:notesMasterId r:id="rId17"/>
  </p:notesMasterIdLst>
  <p:handoutMasterIdLst>
    <p:handoutMasterId r:id="rId18"/>
  </p:handoutMasterIdLst>
  <p:sldIdLst>
    <p:sldId id="375" r:id="rId2"/>
    <p:sldId id="376" r:id="rId3"/>
    <p:sldId id="377" r:id="rId4"/>
    <p:sldId id="368" r:id="rId5"/>
    <p:sldId id="369" r:id="rId6"/>
    <p:sldId id="370" r:id="rId7"/>
    <p:sldId id="371" r:id="rId8"/>
    <p:sldId id="372" r:id="rId9"/>
    <p:sldId id="373" r:id="rId10"/>
    <p:sldId id="361" r:id="rId11"/>
    <p:sldId id="363" r:id="rId12"/>
    <p:sldId id="364" r:id="rId13"/>
    <p:sldId id="362" r:id="rId14"/>
    <p:sldId id="366" r:id="rId15"/>
    <p:sldId id="380" r:id="rId16"/>
  </p:sldIdLst>
  <p:sldSz cx="12192000" cy="6858000"/>
  <p:notesSz cx="9926638" cy="6797675"/>
  <p:defaultTextStyle>
    <a:defPPr>
      <a:defRPr lang="en-US"/>
    </a:defPPr>
    <a:lvl1pPr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04" autoAdjust="0"/>
    <p:restoredTop sz="94660"/>
  </p:normalViewPr>
  <p:slideViewPr>
    <p:cSldViewPr snapToGrid="0">
      <p:cViewPr varScale="1">
        <p:scale>
          <a:sx n="72" d="100"/>
          <a:sy n="72" d="100"/>
        </p:scale>
        <p:origin x="762"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153813187725491E-2"/>
          <c:y val="5.0562178213652186E-2"/>
          <c:w val="0.73809694352282174"/>
          <c:h val="0.86535418716585955"/>
        </c:manualLayout>
      </c:layout>
      <c:barChart>
        <c:barDir val="col"/>
        <c:grouping val="clustered"/>
        <c:varyColors val="0"/>
        <c:ser>
          <c:idx val="0"/>
          <c:order val="0"/>
          <c:tx>
            <c:strRef>
              <c:f>工作表1!$B$1</c:f>
              <c:strCache>
                <c:ptCount val="1"/>
                <c:pt idx="0">
                  <c:v>Operating Revenue</c:v>
                </c:pt>
              </c:strCache>
            </c:strRef>
          </c:tx>
          <c:invertIfNegative val="0"/>
          <c:dLbls>
            <c:dLbl>
              <c:idx val="0"/>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0B-4E00-B7E7-046438CE74F8}"/>
                </c:ext>
              </c:extLst>
            </c:dLbl>
            <c:dLbl>
              <c:idx val="1"/>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30B-4E00-B7E7-046438CE74F8}"/>
                </c:ext>
              </c:extLst>
            </c:dLbl>
            <c:dLbl>
              <c:idx val="2"/>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30B-4E00-B7E7-046438CE74F8}"/>
                </c:ext>
              </c:extLst>
            </c:dLbl>
            <c:dLbl>
              <c:idx val="3"/>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30B-4E00-B7E7-046438CE74F8}"/>
                </c:ext>
              </c:extLst>
            </c:dLbl>
            <c:dLbl>
              <c:idx val="4"/>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30B-4E00-B7E7-046438CE74F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工作表1!$A$2:$A$6</c:f>
              <c:strCache>
                <c:ptCount val="5"/>
                <c:pt idx="0">
                  <c:v>2020</c:v>
                </c:pt>
                <c:pt idx="1">
                  <c:v>2021</c:v>
                </c:pt>
                <c:pt idx="2">
                  <c:v>2022</c:v>
                </c:pt>
                <c:pt idx="3">
                  <c:v>2023</c:v>
                </c:pt>
                <c:pt idx="4">
                  <c:v>2024Q3</c:v>
                </c:pt>
              </c:strCache>
            </c:strRef>
          </c:cat>
          <c:val>
            <c:numRef>
              <c:f>工作表1!$B$2:$B$6</c:f>
              <c:numCache>
                <c:formatCode>#,##0</c:formatCode>
                <c:ptCount val="5"/>
                <c:pt idx="0">
                  <c:v>8482</c:v>
                </c:pt>
                <c:pt idx="1">
                  <c:v>9199</c:v>
                </c:pt>
                <c:pt idx="2">
                  <c:v>10571</c:v>
                </c:pt>
                <c:pt idx="3">
                  <c:v>9432</c:v>
                </c:pt>
                <c:pt idx="4">
                  <c:v>8099</c:v>
                </c:pt>
              </c:numCache>
            </c:numRef>
          </c:val>
          <c:extLst>
            <c:ext xmlns:c16="http://schemas.microsoft.com/office/drawing/2014/chart" uri="{C3380CC4-5D6E-409C-BE32-E72D297353CC}">
              <c16:uniqueId val="{00000005-A30B-4E00-B7E7-046438CE74F8}"/>
            </c:ext>
          </c:extLst>
        </c:ser>
        <c:dLbls>
          <c:showLegendKey val="0"/>
          <c:showVal val="0"/>
          <c:showCatName val="0"/>
          <c:showSerName val="0"/>
          <c:showPercent val="0"/>
          <c:showBubbleSize val="0"/>
        </c:dLbls>
        <c:gapWidth val="150"/>
        <c:axId val="526801328"/>
        <c:axId val="526803680"/>
      </c:barChart>
      <c:catAx>
        <c:axId val="526801328"/>
        <c:scaling>
          <c:orientation val="minMax"/>
        </c:scaling>
        <c:delete val="0"/>
        <c:axPos val="b"/>
        <c:numFmt formatCode="General" sourceLinked="1"/>
        <c:majorTickMark val="out"/>
        <c:minorTickMark val="none"/>
        <c:tickLblPos val="nextTo"/>
        <c:crossAx val="526803680"/>
        <c:crosses val="autoZero"/>
        <c:auto val="1"/>
        <c:lblAlgn val="ctr"/>
        <c:lblOffset val="100"/>
        <c:noMultiLvlLbl val="0"/>
      </c:catAx>
      <c:valAx>
        <c:axId val="526803680"/>
        <c:scaling>
          <c:orientation val="minMax"/>
        </c:scaling>
        <c:delete val="0"/>
        <c:axPos val="l"/>
        <c:majorGridlines/>
        <c:numFmt formatCode="#,##0" sourceLinked="1"/>
        <c:majorTickMark val="out"/>
        <c:minorTickMark val="none"/>
        <c:tickLblPos val="nextTo"/>
        <c:crossAx val="526801328"/>
        <c:crosses val="autoZero"/>
        <c:crossBetween val="between"/>
      </c:valAx>
    </c:plotArea>
    <c:legend>
      <c:legendPos val="r"/>
      <c:legendEntry>
        <c:idx val="0"/>
        <c:txPr>
          <a:bodyPr/>
          <a:lstStyle/>
          <a:p>
            <a:pPr algn="ctr" rtl="0" eaLnBrk="1" latinLnBrk="0" hangingPunct="1">
              <a:spcBef>
                <a:spcPct val="0"/>
              </a:spcBef>
              <a:buNone/>
              <a:defRPr kumimoji="0" lang="zh-TW" altLang="en-US" sz="1399" b="0" i="0" u="none" strike="noStrike" kern="1200" baseline="0">
                <a:ln>
                  <a:noFill/>
                </a:ln>
                <a:solidFill>
                  <a:schemeClr val="tx2"/>
                </a:solidFill>
                <a:effectLst/>
                <a:latin typeface="微軟正黑體" panose="020B0604030504040204" pitchFamily="34" charset="-120"/>
                <a:ea typeface="微軟正黑體" panose="020B0604030504040204" pitchFamily="34" charset="-120"/>
                <a:cs typeface="+mj-cs"/>
              </a:defRPr>
            </a:pPr>
            <a:endParaRPr lang="zh-TW"/>
          </a:p>
        </c:txPr>
      </c:legendEntry>
      <c:layout>
        <c:manualLayout>
          <c:xMode val="edge"/>
          <c:yMode val="edge"/>
          <c:x val="0.82850041425020715"/>
          <c:y val="0.48295454545454547"/>
          <c:w val="0.16542171034590827"/>
          <c:h val="6.0009479773259301E-2"/>
        </c:manualLayout>
      </c:layout>
      <c:overlay val="0"/>
      <c:txPr>
        <a:bodyPr/>
        <a:lstStyle/>
        <a:p>
          <a:pPr algn="ctr" rtl="0" eaLnBrk="1" latinLnBrk="0" hangingPunct="1">
            <a:spcBef>
              <a:spcPct val="0"/>
            </a:spcBef>
            <a:buNone/>
            <a:defRPr kumimoji="0" lang="zh-TW" altLang="en-US" sz="3198" b="0" i="0" u="none" strike="noStrike" kern="1200" baseline="0">
              <a:ln>
                <a:noFill/>
              </a:ln>
              <a:solidFill>
                <a:schemeClr val="tx2"/>
              </a:solidFill>
              <a:effectLst/>
              <a:latin typeface="微軟正黑體" panose="020B0604030504040204" pitchFamily="34" charset="-120"/>
              <a:ea typeface="微軟正黑體" panose="020B0604030504040204" pitchFamily="34" charset="-120"/>
              <a:cs typeface="+mj-cs"/>
            </a:defRPr>
          </a:pPr>
          <a:endParaRPr lang="zh-TW"/>
        </a:p>
      </c:txPr>
    </c:legend>
    <c:plotVisOnly val="1"/>
    <c:dispBlanksAs val="gap"/>
    <c:showDLblsOverMax val="0"/>
  </c:chart>
  <c:txPr>
    <a:bodyPr/>
    <a:lstStyle/>
    <a:p>
      <a:pPr>
        <a:defRPr sz="1799"/>
      </a:pPr>
      <a:endParaRPr lang="zh-TW"/>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800664451827246E-2"/>
          <c:y val="7.7844311377245512E-2"/>
          <c:w val="0.81146179401993357"/>
          <c:h val="0.77644710578842313"/>
        </c:manualLayout>
      </c:layout>
      <c:barChart>
        <c:barDir val="col"/>
        <c:grouping val="clustered"/>
        <c:varyColors val="0"/>
        <c:ser>
          <c:idx val="0"/>
          <c:order val="0"/>
          <c:tx>
            <c:strRef>
              <c:f>工作表1!$B$1</c:f>
              <c:strCache>
                <c:ptCount val="1"/>
                <c:pt idx="0">
                  <c:v>Net Profit After Tax</c:v>
                </c:pt>
              </c:strCache>
            </c:strRef>
          </c:tx>
          <c:invertIfNegative val="0"/>
          <c:dLbls>
            <c:dLbl>
              <c:idx val="0"/>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EA-4722-9C5D-EAADE7551FEE}"/>
                </c:ext>
              </c:extLst>
            </c:dLbl>
            <c:dLbl>
              <c:idx val="1"/>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BEA-4722-9C5D-EAADE7551FEE}"/>
                </c:ext>
              </c:extLst>
            </c:dLbl>
            <c:dLbl>
              <c:idx val="2"/>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BEA-4722-9C5D-EAADE7551FEE}"/>
                </c:ext>
              </c:extLst>
            </c:dLbl>
            <c:dLbl>
              <c:idx val="3"/>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BEA-4722-9C5D-EAADE7551FEE}"/>
                </c:ext>
              </c:extLst>
            </c:dLbl>
            <c:dLbl>
              <c:idx val="4"/>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BEA-4722-9C5D-EAADE7551FEE}"/>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工作表1!$A$2:$A$6</c:f>
              <c:strCache>
                <c:ptCount val="5"/>
                <c:pt idx="0">
                  <c:v>2020</c:v>
                </c:pt>
                <c:pt idx="1">
                  <c:v>2021</c:v>
                </c:pt>
                <c:pt idx="2">
                  <c:v>2022</c:v>
                </c:pt>
                <c:pt idx="3">
                  <c:v>2023</c:v>
                </c:pt>
                <c:pt idx="4">
                  <c:v>2024Q3</c:v>
                </c:pt>
              </c:strCache>
            </c:strRef>
          </c:cat>
          <c:val>
            <c:numRef>
              <c:f>工作表1!$B$2:$B$6</c:f>
              <c:numCache>
                <c:formatCode>General</c:formatCode>
                <c:ptCount val="5"/>
                <c:pt idx="0">
                  <c:v>540</c:v>
                </c:pt>
                <c:pt idx="1">
                  <c:v>919</c:v>
                </c:pt>
                <c:pt idx="2">
                  <c:v>1081</c:v>
                </c:pt>
                <c:pt idx="3">
                  <c:v>412</c:v>
                </c:pt>
                <c:pt idx="4">
                  <c:v>652</c:v>
                </c:pt>
              </c:numCache>
            </c:numRef>
          </c:val>
          <c:extLst>
            <c:ext xmlns:c16="http://schemas.microsoft.com/office/drawing/2014/chart" uri="{C3380CC4-5D6E-409C-BE32-E72D297353CC}">
              <c16:uniqueId val="{00000005-7BEA-4722-9C5D-EAADE7551FEE}"/>
            </c:ext>
          </c:extLst>
        </c:ser>
        <c:dLbls>
          <c:showLegendKey val="0"/>
          <c:showVal val="0"/>
          <c:showCatName val="0"/>
          <c:showSerName val="0"/>
          <c:showPercent val="0"/>
          <c:showBubbleSize val="0"/>
        </c:dLbls>
        <c:gapWidth val="150"/>
        <c:axId val="526806424"/>
        <c:axId val="526802504"/>
      </c:barChart>
      <c:catAx>
        <c:axId val="526806424"/>
        <c:scaling>
          <c:orientation val="minMax"/>
        </c:scaling>
        <c:delete val="0"/>
        <c:axPos val="b"/>
        <c:numFmt formatCode="General" sourceLinked="1"/>
        <c:majorTickMark val="out"/>
        <c:minorTickMark val="none"/>
        <c:tickLblPos val="nextTo"/>
        <c:crossAx val="526802504"/>
        <c:crosses val="autoZero"/>
        <c:auto val="1"/>
        <c:lblAlgn val="ctr"/>
        <c:lblOffset val="100"/>
        <c:noMultiLvlLbl val="0"/>
      </c:catAx>
      <c:valAx>
        <c:axId val="526802504"/>
        <c:scaling>
          <c:orientation val="minMax"/>
        </c:scaling>
        <c:delete val="0"/>
        <c:axPos val="l"/>
        <c:majorGridlines/>
        <c:numFmt formatCode="General" sourceLinked="1"/>
        <c:majorTickMark val="out"/>
        <c:minorTickMark val="none"/>
        <c:tickLblPos val="nextTo"/>
        <c:crossAx val="526806424"/>
        <c:crosses val="autoZero"/>
        <c:crossBetween val="between"/>
      </c:valAx>
    </c:plotArea>
    <c:legend>
      <c:legendPos val="r"/>
      <c:legendEntry>
        <c:idx val="0"/>
        <c:txPr>
          <a:bodyPr/>
          <a:lstStyle/>
          <a:p>
            <a:pPr algn="ctr" rtl="0">
              <a:defRPr lang="zh-TW" altLang="en-US" sz="1398" b="0" i="0" u="none" strike="noStrike" kern="1200" baseline="0">
                <a:ln>
                  <a:noFill/>
                </a:ln>
                <a:solidFill>
                  <a:srgbClr val="04617B"/>
                </a:solidFill>
                <a:effectLst/>
                <a:latin typeface="微軟正黑體"/>
                <a:ea typeface="微軟正黑體"/>
                <a:cs typeface="+mj-cs"/>
              </a:defRPr>
            </a:pPr>
            <a:endParaRPr lang="zh-TW"/>
          </a:p>
        </c:txPr>
      </c:legendEntry>
      <c:layout>
        <c:manualLayout>
          <c:xMode val="edge"/>
          <c:yMode val="edge"/>
          <c:x val="0.89451827242524917"/>
          <c:y val="0.47904191616766467"/>
          <c:w val="9.5514950166112958E-2"/>
          <c:h val="0.19361277445109781"/>
        </c:manualLayout>
      </c:layout>
      <c:overlay val="0"/>
      <c:txPr>
        <a:bodyPr/>
        <a:lstStyle/>
        <a:p>
          <a:pPr algn="ctr" rtl="0">
            <a:defRPr lang="zh-TW" altLang="en-US" sz="3194" b="0" i="0" u="none" strike="noStrike" kern="1200" baseline="0">
              <a:ln>
                <a:noFill/>
              </a:ln>
              <a:solidFill>
                <a:srgbClr val="04617B"/>
              </a:solidFill>
              <a:effectLst/>
              <a:latin typeface="微軟正黑體"/>
              <a:ea typeface="微軟正黑體"/>
              <a:cs typeface="+mj-cs"/>
            </a:defRPr>
          </a:pPr>
          <a:endParaRPr lang="zh-TW"/>
        </a:p>
      </c:txPr>
    </c:legend>
    <c:plotVisOnly val="1"/>
    <c:dispBlanksAs val="gap"/>
    <c:showDLblsOverMax val="0"/>
  </c:chart>
  <c:txPr>
    <a:bodyPr/>
    <a:lstStyle/>
    <a:p>
      <a:pPr>
        <a:defRPr sz="1797"/>
      </a:pPr>
      <a:endParaRPr lang="zh-TW"/>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工作表1!$B$1</c:f>
              <c:strCache>
                <c:ptCount val="1"/>
                <c:pt idx="0">
                  <c:v>ROA</c:v>
                </c:pt>
              </c:strCache>
            </c:strRef>
          </c:tx>
          <c:invertIfNegative val="0"/>
          <c:dLbls>
            <c:spPr>
              <a:noFill/>
              <a:ln w="25387">
                <a:noFill/>
              </a:ln>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工作表1!$A$2:$A$6</c:f>
              <c:strCache>
                <c:ptCount val="5"/>
                <c:pt idx="0">
                  <c:v>2020</c:v>
                </c:pt>
                <c:pt idx="1">
                  <c:v>2021</c:v>
                </c:pt>
                <c:pt idx="2">
                  <c:v>2022</c:v>
                </c:pt>
                <c:pt idx="3">
                  <c:v>2023</c:v>
                </c:pt>
                <c:pt idx="4">
                  <c:v>2024Q3</c:v>
                </c:pt>
              </c:strCache>
            </c:strRef>
          </c:cat>
          <c:val>
            <c:numRef>
              <c:f>工作表1!$B$2:$B$6</c:f>
              <c:numCache>
                <c:formatCode>General</c:formatCode>
                <c:ptCount val="5"/>
                <c:pt idx="0">
                  <c:v>5.01</c:v>
                </c:pt>
                <c:pt idx="1">
                  <c:v>8.25</c:v>
                </c:pt>
                <c:pt idx="2">
                  <c:v>8.91</c:v>
                </c:pt>
                <c:pt idx="3">
                  <c:v>3.54</c:v>
                </c:pt>
                <c:pt idx="4">
                  <c:v>5.33</c:v>
                </c:pt>
              </c:numCache>
            </c:numRef>
          </c:val>
          <c:extLst>
            <c:ext xmlns:c16="http://schemas.microsoft.com/office/drawing/2014/chart" uri="{C3380CC4-5D6E-409C-BE32-E72D297353CC}">
              <c16:uniqueId val="{00000000-8715-4CE1-A21C-AADB9E69ACF4}"/>
            </c:ext>
          </c:extLst>
        </c:ser>
        <c:ser>
          <c:idx val="1"/>
          <c:order val="1"/>
          <c:tx>
            <c:strRef>
              <c:f>工作表1!$C$1</c:f>
              <c:strCache>
                <c:ptCount val="1"/>
                <c:pt idx="0">
                  <c:v>ROE</c:v>
                </c:pt>
              </c:strCache>
            </c:strRef>
          </c:tx>
          <c:invertIfNegative val="0"/>
          <c:dLbls>
            <c:spPr>
              <a:noFill/>
              <a:ln w="25387">
                <a:noFill/>
              </a:ln>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工作表1!$A$2:$A$6</c:f>
              <c:strCache>
                <c:ptCount val="5"/>
                <c:pt idx="0">
                  <c:v>2020</c:v>
                </c:pt>
                <c:pt idx="1">
                  <c:v>2021</c:v>
                </c:pt>
                <c:pt idx="2">
                  <c:v>2022</c:v>
                </c:pt>
                <c:pt idx="3">
                  <c:v>2023</c:v>
                </c:pt>
                <c:pt idx="4">
                  <c:v>2024Q3</c:v>
                </c:pt>
              </c:strCache>
            </c:strRef>
          </c:cat>
          <c:val>
            <c:numRef>
              <c:f>工作表1!$C$2:$C$6</c:f>
              <c:numCache>
                <c:formatCode>General</c:formatCode>
                <c:ptCount val="5"/>
                <c:pt idx="0">
                  <c:v>7.32</c:v>
                </c:pt>
                <c:pt idx="1">
                  <c:v>11.95</c:v>
                </c:pt>
                <c:pt idx="2">
                  <c:v>13.15</c:v>
                </c:pt>
                <c:pt idx="3">
                  <c:v>4.9000000000000004</c:v>
                </c:pt>
                <c:pt idx="4">
                  <c:v>7.3</c:v>
                </c:pt>
              </c:numCache>
            </c:numRef>
          </c:val>
          <c:extLst>
            <c:ext xmlns:c16="http://schemas.microsoft.com/office/drawing/2014/chart" uri="{C3380CC4-5D6E-409C-BE32-E72D297353CC}">
              <c16:uniqueId val="{00000001-8715-4CE1-A21C-AADB9E69ACF4}"/>
            </c:ext>
          </c:extLst>
        </c:ser>
        <c:dLbls>
          <c:showLegendKey val="0"/>
          <c:showVal val="0"/>
          <c:showCatName val="0"/>
          <c:showSerName val="0"/>
          <c:showPercent val="0"/>
          <c:showBubbleSize val="0"/>
        </c:dLbls>
        <c:gapWidth val="150"/>
        <c:axId val="526803288"/>
        <c:axId val="526806032"/>
      </c:barChart>
      <c:catAx>
        <c:axId val="526803288"/>
        <c:scaling>
          <c:orientation val="minMax"/>
        </c:scaling>
        <c:delete val="0"/>
        <c:axPos val="b"/>
        <c:numFmt formatCode="General" sourceLinked="1"/>
        <c:majorTickMark val="out"/>
        <c:minorTickMark val="none"/>
        <c:tickLblPos val="nextTo"/>
        <c:crossAx val="526806032"/>
        <c:crosses val="autoZero"/>
        <c:auto val="1"/>
        <c:lblAlgn val="ctr"/>
        <c:lblOffset val="100"/>
        <c:noMultiLvlLbl val="0"/>
      </c:catAx>
      <c:valAx>
        <c:axId val="526806032"/>
        <c:scaling>
          <c:orientation val="minMax"/>
        </c:scaling>
        <c:delete val="0"/>
        <c:axPos val="l"/>
        <c:majorGridlines/>
        <c:numFmt formatCode="General" sourceLinked="1"/>
        <c:majorTickMark val="out"/>
        <c:minorTickMark val="none"/>
        <c:tickLblPos val="nextTo"/>
        <c:crossAx val="526803288"/>
        <c:crosses val="autoZero"/>
        <c:crossBetween val="between"/>
      </c:valAx>
    </c:plotArea>
    <c:legend>
      <c:legendPos val="r"/>
      <c:layout>
        <c:manualLayout>
          <c:xMode val="edge"/>
          <c:yMode val="edge"/>
          <c:x val="0.93474576271186438"/>
          <c:y val="0.44758064516129031"/>
          <c:w val="5.8474576271186442E-2"/>
          <c:h val="0.13104838709677419"/>
        </c:manualLayout>
      </c:layout>
      <c:overlay val="0"/>
      <c:txPr>
        <a:bodyPr/>
        <a:lstStyle/>
        <a:p>
          <a:pPr algn="ctr" rtl="0">
            <a:defRPr lang="zh-TW" altLang="en-US" sz="1399" b="0" i="0" u="none" strike="noStrike" kern="1200" baseline="0">
              <a:ln>
                <a:noFill/>
              </a:ln>
              <a:solidFill>
                <a:srgbClr val="04617B"/>
              </a:solidFill>
              <a:effectLst/>
              <a:latin typeface="微軟正黑體"/>
              <a:ea typeface="微軟正黑體"/>
              <a:cs typeface="+mj-cs"/>
            </a:defRPr>
          </a:pPr>
          <a:endParaRPr lang="zh-TW"/>
        </a:p>
      </c:txPr>
    </c:legend>
    <c:plotVisOnly val="1"/>
    <c:dispBlanksAs val="gap"/>
    <c:showDLblsOverMax val="0"/>
  </c:chart>
  <c:txPr>
    <a:bodyPr/>
    <a:lstStyle/>
    <a:p>
      <a:pPr>
        <a:defRPr sz="1799"/>
      </a:pPr>
      <a:endParaRPr lang="zh-TW"/>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0.0575</cdr:x>
      <cdr:y>0</cdr:y>
    </cdr:from>
    <cdr:to>
      <cdr:x>0.0575</cdr:x>
      <cdr:y>0</cdr:y>
    </cdr:to>
    <cdr:sp macro="" textlink="">
      <cdr:nvSpPr>
        <cdr:cNvPr id="2" name="文字方塊 1"/>
        <cdr:cNvSpPr txBox="1"/>
      </cdr:nvSpPr>
      <cdr:spPr>
        <a:xfrm xmlns:a="http://schemas.openxmlformats.org/drawingml/2006/main">
          <a:off x="767424" y="-1318437"/>
          <a:ext cx="1772658" cy="2445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400" b="0" i="0" u="none" strike="noStrike" kern="1200" spc="0" baseline="0">
              <a:solidFill>
                <a:prstClr val="black">
                  <a:lumMod val="65000"/>
                  <a:lumOff val="35000"/>
                </a:prstClr>
              </a:solidFill>
              <a:latin typeface="微軟正黑體" panose="020B0604030504040204" pitchFamily="34" charset="-120"/>
              <a:ea typeface="微軟正黑體" panose="020B0604030504040204" pitchFamily="34" charset="-120"/>
              <a:cs typeface="+mn-cs"/>
            </a:defRPr>
          </a:pPr>
          <a:r>
            <a:rPr lang="en-US" altLang="en-US" sz="1400" dirty="0">
              <a:latin typeface="微軟正黑體" panose="020B0604030504040204" pitchFamily="34" charset="-120"/>
            </a:rPr>
            <a:t>Unit: NT$ million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4302625" cy="341351"/>
          </a:xfrm>
          <a:prstGeom prst="rect">
            <a:avLst/>
          </a:prstGeom>
        </p:spPr>
        <p:txBody>
          <a:bodyPr vert="horz" lIns="91312" tIns="45656" rIns="91312" bIns="45656"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5621696" y="1"/>
            <a:ext cx="4302625" cy="341351"/>
          </a:xfrm>
          <a:prstGeom prst="rect">
            <a:avLst/>
          </a:prstGeom>
        </p:spPr>
        <p:txBody>
          <a:bodyPr vert="horz" lIns="91312" tIns="45656" rIns="91312" bIns="45656" rtlCol="0"/>
          <a:lstStyle>
            <a:lvl1pPr algn="r" fontAlgn="auto">
              <a:spcBef>
                <a:spcPts val="0"/>
              </a:spcBef>
              <a:spcAft>
                <a:spcPts val="0"/>
              </a:spcAft>
              <a:defRPr kumimoji="0" sz="1200" smtClean="0">
                <a:latin typeface="+mn-lt"/>
                <a:ea typeface="+mn-ea"/>
              </a:defRPr>
            </a:lvl1pPr>
          </a:lstStyle>
          <a:p>
            <a:pPr>
              <a:defRPr/>
            </a:pPr>
            <a:fld id="{0B141FD0-C018-47BA-9842-4C86943DA4D0}" type="datetimeFigureOut">
              <a:rPr lang="zh-TW" altLang="en-US"/>
              <a:pPr>
                <a:defRPr/>
              </a:pPr>
              <a:t>2024/11/25</a:t>
            </a:fld>
            <a:endParaRPr lang="en-US" altLang="en-US"/>
          </a:p>
        </p:txBody>
      </p:sp>
      <p:sp>
        <p:nvSpPr>
          <p:cNvPr id="4" name="頁尾版面配置區 3"/>
          <p:cNvSpPr>
            <a:spLocks noGrp="1"/>
          </p:cNvSpPr>
          <p:nvPr>
            <p:ph type="ftr" sz="quarter" idx="2"/>
          </p:nvPr>
        </p:nvSpPr>
        <p:spPr>
          <a:xfrm>
            <a:off x="0" y="6456324"/>
            <a:ext cx="4302625" cy="341351"/>
          </a:xfrm>
          <a:prstGeom prst="rect">
            <a:avLst/>
          </a:prstGeom>
        </p:spPr>
        <p:txBody>
          <a:bodyPr vert="horz" lIns="91312" tIns="45656" rIns="91312" bIns="45656"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5621696" y="6456324"/>
            <a:ext cx="4302625" cy="341351"/>
          </a:xfrm>
          <a:prstGeom prst="rect">
            <a:avLst/>
          </a:prstGeom>
        </p:spPr>
        <p:txBody>
          <a:bodyPr vert="horz" wrap="square" lIns="91312" tIns="45656" rIns="91312" bIns="45656" numCol="1" anchor="b" anchorCtr="0" compatLnSpc="1">
            <a:prstTxWarp prst="textNoShape">
              <a:avLst/>
            </a:prstTxWarp>
          </a:bodyPr>
          <a:lstStyle>
            <a:lvl1pPr algn="r">
              <a:defRPr kumimoji="0" sz="1200">
                <a:latin typeface="Calibri" panose="020F0502020204030204" pitchFamily="34" charset="0"/>
              </a:defRPr>
            </a:lvl1pPr>
          </a:lstStyle>
          <a:p>
            <a:fld id="{8518470B-8969-4017-91BB-CA558D8B1E4B}" type="slidenum">
              <a:rPr lang="zh-TW" altLang="en-US"/>
              <a:pPr/>
              <a:t>‹#›</a:t>
            </a:fld>
            <a:endParaRPr lang="en-US" altLang="en-US"/>
          </a:p>
        </p:txBody>
      </p:sp>
    </p:spTree>
    <p:extLst>
      <p:ext uri="{BB962C8B-B14F-4D97-AF65-F5344CB8AC3E}">
        <p14:creationId xmlns:p14="http://schemas.microsoft.com/office/powerpoint/2010/main" val="3529161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4302625" cy="340265"/>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5621696" y="0"/>
            <a:ext cx="4302625" cy="340265"/>
          </a:xfrm>
          <a:prstGeom prst="rect">
            <a:avLst/>
          </a:prstGeom>
        </p:spPr>
        <p:txBody>
          <a:bodyPr vert="horz" lIns="91440" tIns="45720" rIns="91440" bIns="45720" rtlCol="0"/>
          <a:lstStyle>
            <a:lvl1pPr algn="r" fontAlgn="auto">
              <a:spcBef>
                <a:spcPts val="0"/>
              </a:spcBef>
              <a:spcAft>
                <a:spcPts val="0"/>
              </a:spcAft>
              <a:defRPr kumimoji="0" sz="1200" smtClean="0">
                <a:latin typeface="+mn-lt"/>
                <a:ea typeface="+mn-ea"/>
              </a:defRPr>
            </a:lvl1pPr>
          </a:lstStyle>
          <a:p>
            <a:pPr>
              <a:defRPr/>
            </a:pPr>
            <a:fld id="{4CD41CA5-920B-42D0-9D4E-5D592E50B850}" type="datetimeFigureOut">
              <a:rPr lang="zh-TW" altLang="en-US"/>
              <a:pPr>
                <a:defRPr/>
              </a:pPr>
              <a:t>2024/11/25</a:t>
            </a:fld>
            <a:endParaRPr lang="zh-TW" altLang="en-US"/>
          </a:p>
        </p:txBody>
      </p:sp>
      <p:sp>
        <p:nvSpPr>
          <p:cNvPr id="4" name="投影片圖像版面配置區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992201" y="3271103"/>
            <a:ext cx="7942238" cy="2676455"/>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6457410"/>
            <a:ext cx="4302625" cy="340265"/>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5621696" y="6457410"/>
            <a:ext cx="4302625" cy="340265"/>
          </a:xfrm>
          <a:prstGeom prst="rect">
            <a:avLst/>
          </a:prstGeom>
        </p:spPr>
        <p:txBody>
          <a:bodyPr vert="horz" wrap="square" lIns="91440" tIns="45720" rIns="91440" bIns="45720" numCol="1" anchor="b" anchorCtr="0" compatLnSpc="1">
            <a:prstTxWarp prst="textNoShape">
              <a:avLst/>
            </a:prstTxWarp>
          </a:bodyPr>
          <a:lstStyle>
            <a:lvl1pPr algn="r">
              <a:defRPr kumimoji="0" sz="1200">
                <a:latin typeface="Calibri" panose="020F0502020204030204" pitchFamily="34" charset="0"/>
              </a:defRPr>
            </a:lvl1pPr>
          </a:lstStyle>
          <a:p>
            <a:fld id="{D07E0C9C-8F56-4203-84E4-EB0173A7A6DC}" type="slidenum">
              <a:rPr lang="zh-TW" altLang="en-US"/>
              <a:pPr/>
              <a:t>‹#›</a:t>
            </a:fld>
            <a:endParaRPr lang="en-US" altLang="zh-TW"/>
          </a:p>
        </p:txBody>
      </p:sp>
    </p:spTree>
    <p:extLst>
      <p:ext uri="{BB962C8B-B14F-4D97-AF65-F5344CB8AC3E}">
        <p14:creationId xmlns:p14="http://schemas.microsoft.com/office/powerpoint/2010/main" val="2760547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17411"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D2FFCF90-95A4-43EC-85FA-6192CCF3A61C}" type="slidenum">
              <a:rPr kumimoji="0" lang="zh-TW" altLang="en-US">
                <a:latin typeface="Calibri" panose="020F0502020204030204" pitchFamily="34" charset="0"/>
              </a:rPr>
              <a:pPr/>
              <a:t>1</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473915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5843"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904876FE-BC06-4B9C-85B6-321138102DE9}" type="slidenum">
              <a:rPr kumimoji="0" lang="zh-TW" altLang="en-US">
                <a:latin typeface="Calibri" panose="020F0502020204030204" pitchFamily="34" charset="0"/>
              </a:rPr>
              <a:pPr/>
              <a:t>10</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089225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7891"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292EF10B-A2B0-4B7F-8627-DFED165F6EC0}" type="slidenum">
              <a:rPr kumimoji="0" lang="zh-TW" altLang="en-US">
                <a:latin typeface="Calibri" panose="020F0502020204030204" pitchFamily="34" charset="0"/>
              </a:rPr>
              <a:pPr/>
              <a:t>11</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697050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9939"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8FE5BE6F-C599-49D3-96C3-6D2574413E11}" type="slidenum">
              <a:rPr kumimoji="0" lang="zh-TW" altLang="en-US">
                <a:latin typeface="Calibri" panose="020F0502020204030204" pitchFamily="34" charset="0"/>
              </a:rPr>
              <a:pPr/>
              <a:t>12</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014570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41987"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F05EB314-173D-4328-AF4A-263CC744464D}" type="slidenum">
              <a:rPr kumimoji="0" lang="zh-TW" altLang="en-US">
                <a:latin typeface="Calibri" panose="020F0502020204030204" pitchFamily="34" charset="0"/>
              </a:rPr>
              <a:pPr/>
              <a:t>13</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4927095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44035"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024ACFED-CEC2-4F79-A27C-EDCE6E3F1ADE}" type="slidenum">
              <a:rPr kumimoji="0" lang="zh-TW" altLang="en-US">
                <a:latin typeface="Calibri" panose="020F0502020204030204" pitchFamily="34" charset="0"/>
              </a:rPr>
              <a:pPr/>
              <a:t>14</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4239864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46083"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1C276008-737A-489B-B196-C988B9824990}" type="slidenum">
              <a:rPr kumimoji="0" lang="zh-TW" altLang="en-US">
                <a:latin typeface="Calibri" panose="020F0502020204030204" pitchFamily="34" charset="0"/>
              </a:rPr>
              <a:pPr/>
              <a:t>15</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5487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19459"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643A0B18-774B-4EEF-9AFD-343723012780}" type="slidenum">
              <a:rPr kumimoji="0" lang="zh-TW" altLang="en-US">
                <a:latin typeface="Calibri" panose="020F0502020204030204" pitchFamily="34" charset="0"/>
              </a:rPr>
              <a:pPr/>
              <a:t>2</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919461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1507"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CFA16552-BD89-4D9B-948E-25394669C230}" type="slidenum">
              <a:rPr kumimoji="0" lang="zh-TW" altLang="en-US">
                <a:latin typeface="Calibri" panose="020F0502020204030204" pitchFamily="34" charset="0"/>
              </a:rPr>
              <a:pPr/>
              <a:t>3</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080446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3555"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FBBD6B88-9A86-4EF1-8EF0-BF4E6C4C88A2}" type="slidenum">
              <a:rPr kumimoji="0" lang="zh-TW" altLang="en-US">
                <a:latin typeface="Calibri" panose="020F0502020204030204" pitchFamily="34" charset="0"/>
              </a:rPr>
              <a:pPr/>
              <a:t>4</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241073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5603"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F2E48AD9-85EF-4320-BF82-5F943C8F8DC9}" type="slidenum">
              <a:rPr kumimoji="0" lang="zh-TW" altLang="en-US">
                <a:latin typeface="Calibri" panose="020F0502020204030204" pitchFamily="34" charset="0"/>
              </a:rPr>
              <a:pPr/>
              <a:t>5</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799170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7651"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A5E202F2-17A3-411A-A8F9-C5D3C70B9792}" type="slidenum">
              <a:rPr kumimoji="0" lang="zh-TW" altLang="en-US">
                <a:latin typeface="Calibri" panose="020F0502020204030204" pitchFamily="34" charset="0"/>
              </a:rPr>
              <a:pPr/>
              <a:t>6</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604568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9699"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B85BE7DA-11A5-4749-9E06-E9B94CE1D7C1}" type="slidenum">
              <a:rPr kumimoji="0" lang="zh-TW" altLang="en-US">
                <a:latin typeface="Calibri" panose="020F0502020204030204" pitchFamily="34" charset="0"/>
              </a:rPr>
              <a:pPr/>
              <a:t>7</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342666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1747"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E0C8D6C0-8750-4AF3-A3C0-EEAC8F4CD322}" type="slidenum">
              <a:rPr kumimoji="0" lang="zh-TW" altLang="en-US">
                <a:latin typeface="Calibri" panose="020F0502020204030204" pitchFamily="34" charset="0"/>
              </a:rPr>
              <a:pPr/>
              <a:t>8</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727142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3795"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7130D3E3-BF8E-4A6D-B5CF-0AB581D556B4}" type="slidenum">
              <a:rPr kumimoji="0" lang="zh-TW" altLang="en-US">
                <a:latin typeface="Calibri" panose="020F0502020204030204" pitchFamily="34" charset="0"/>
              </a:rPr>
              <a:pPr/>
              <a:t>9</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6707684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a:t>按一下以編輯母片標題樣式</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a:t>按一下以編輯母片副標題樣式</a:t>
            </a:r>
            <a:endParaRPr lang="en-US"/>
          </a:p>
        </p:txBody>
      </p:sp>
      <p:sp>
        <p:nvSpPr>
          <p:cNvPr id="4" name="Date Placeholder 29"/>
          <p:cNvSpPr>
            <a:spLocks noGrp="1"/>
          </p:cNvSpPr>
          <p:nvPr>
            <p:ph type="dt" sz="half" idx="10"/>
          </p:nvPr>
        </p:nvSpPr>
        <p:spPr/>
        <p:txBody>
          <a:bodyPr/>
          <a:lstStyle>
            <a:lvl1pPr>
              <a:defRPr/>
            </a:lvl1pPr>
          </a:lstStyle>
          <a:p>
            <a:pPr>
              <a:defRPr/>
            </a:pPr>
            <a:fld id="{3628B97F-08C7-43B9-BFF4-F6855234C926}" type="datetimeFigureOut">
              <a:rPr lang="en-US"/>
              <a:pPr>
                <a:defRPr/>
              </a:pPr>
              <a:t>11/25/2024</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5C76CA68-CA3E-4E2E-9CA9-D9F4B9E19A53}" type="slidenum">
              <a:rPr lang="en-US" altLang="zh-TW"/>
              <a:pPr/>
              <a:t>‹#›</a:t>
            </a:fld>
            <a:endParaRPr lang="en-US" altLang="zh-TW"/>
          </a:p>
        </p:txBody>
      </p:sp>
    </p:spTree>
    <p:extLst>
      <p:ext uri="{BB962C8B-B14F-4D97-AF65-F5344CB8AC3E}">
        <p14:creationId xmlns:p14="http://schemas.microsoft.com/office/powerpoint/2010/main" val="17177804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9"/>
          <p:cNvSpPr>
            <a:spLocks noGrp="1"/>
          </p:cNvSpPr>
          <p:nvPr>
            <p:ph type="dt" sz="half" idx="10"/>
          </p:nvPr>
        </p:nvSpPr>
        <p:spPr/>
        <p:txBody>
          <a:bodyPr/>
          <a:lstStyle>
            <a:lvl1pPr>
              <a:defRPr/>
            </a:lvl1pPr>
          </a:lstStyle>
          <a:p>
            <a:pPr>
              <a:defRPr/>
            </a:pPr>
            <a:fld id="{A0F3ABB1-53CB-4A35-B16A-325844E77C50}" type="datetimeFigureOut">
              <a:rPr lang="en-US"/>
              <a:pPr>
                <a:defRPr/>
              </a:pPr>
              <a:t>11/25/2024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B1EA4DD8-5931-43E9-AAB8-E79FA70B1025}" type="slidenum">
              <a:rPr lang="en-US" altLang="zh-TW"/>
              <a:pPr/>
              <a:t>‹#›</a:t>
            </a:fld>
            <a:endParaRPr lang="en-US" altLang="zh-TW"/>
          </a:p>
        </p:txBody>
      </p:sp>
    </p:spTree>
    <p:extLst>
      <p:ext uri="{BB962C8B-B14F-4D97-AF65-F5344CB8AC3E}">
        <p14:creationId xmlns:p14="http://schemas.microsoft.com/office/powerpoint/2010/main" val="372299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lang="zh-TW" altLang="en-US"/>
              <a:t>按一下以編輯母片標題樣式</a:t>
            </a:r>
            <a:endParaRPr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9"/>
          <p:cNvSpPr>
            <a:spLocks noGrp="1"/>
          </p:cNvSpPr>
          <p:nvPr>
            <p:ph type="dt" sz="half" idx="10"/>
          </p:nvPr>
        </p:nvSpPr>
        <p:spPr/>
        <p:txBody>
          <a:bodyPr/>
          <a:lstStyle>
            <a:lvl1pPr>
              <a:defRPr/>
            </a:lvl1pPr>
          </a:lstStyle>
          <a:p>
            <a:pPr>
              <a:defRPr/>
            </a:pPr>
            <a:fld id="{14A6DEE7-B417-481D-9E8E-DA743F42B33E}" type="datetimeFigureOut">
              <a:rPr lang="en-US"/>
              <a:pPr>
                <a:defRPr/>
              </a:pPr>
              <a:t>11/25/2024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DD539CE7-5FD3-4867-8B06-F3B4E74F0B7C}" type="slidenum">
              <a:rPr lang="en-US" altLang="zh-TW"/>
              <a:pPr/>
              <a:t>‹#›</a:t>
            </a:fld>
            <a:endParaRPr lang="en-US" altLang="zh-TW"/>
          </a:p>
        </p:txBody>
      </p:sp>
    </p:spTree>
    <p:extLst>
      <p:ext uri="{BB962C8B-B14F-4D97-AF65-F5344CB8AC3E}">
        <p14:creationId xmlns:p14="http://schemas.microsoft.com/office/powerpoint/2010/main" val="1407139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lvl1pPr>
              <a:defRPr dirty="0"/>
            </a:lvl1pPr>
          </a:lstStyle>
          <a:p>
            <a:pPr>
              <a:defRPr/>
            </a:pPr>
            <a:fld id="{E630767C-A797-42CA-AAA8-7AC07C993E2A}" type="datetimeFigureOut">
              <a:rPr lang="en-US"/>
              <a:pPr>
                <a:defRPr/>
              </a:pPr>
              <a:t>11/25/2024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531813" y="3244850"/>
            <a:ext cx="779462" cy="365125"/>
          </a:xfrm>
        </p:spPr>
        <p:txBody>
          <a:bodyPr/>
          <a:lstStyle>
            <a:lvl1pPr>
              <a:defRPr/>
            </a:lvl1pPr>
          </a:lstStyle>
          <a:p>
            <a:fld id="{CB58C48E-FD25-4A2F-BF21-32FD371E6DBD}" type="slidenum">
              <a:rPr lang="en-US" altLang="zh-TW"/>
              <a:pPr/>
              <a:t>‹#›</a:t>
            </a:fld>
            <a:endParaRPr lang="en-US" altLang="zh-TW"/>
          </a:p>
        </p:txBody>
      </p:sp>
    </p:spTree>
    <p:extLst>
      <p:ext uri="{BB962C8B-B14F-4D97-AF65-F5344CB8AC3E}">
        <p14:creationId xmlns:p14="http://schemas.microsoft.com/office/powerpoint/2010/main" val="1030047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9"/>
          <p:cNvSpPr>
            <a:spLocks noGrp="1"/>
          </p:cNvSpPr>
          <p:nvPr>
            <p:ph type="dt" sz="half" idx="10"/>
          </p:nvPr>
        </p:nvSpPr>
        <p:spPr/>
        <p:txBody>
          <a:bodyPr/>
          <a:lstStyle>
            <a:lvl1pPr>
              <a:defRPr/>
            </a:lvl1pPr>
          </a:lstStyle>
          <a:p>
            <a:pPr>
              <a:defRPr/>
            </a:pPr>
            <a:fld id="{F2EE60B8-9427-43BA-9737-A0F14DF83123}" type="datetimeFigureOut">
              <a:rPr lang="en-US"/>
              <a:pPr>
                <a:defRPr/>
              </a:pPr>
              <a:t>11/25/2024</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5713C344-4E20-407C-BB5F-BDD0194E5EDA}" type="slidenum">
              <a:rPr lang="en-US" altLang="zh-TW"/>
              <a:pPr/>
              <a:t>‹#›</a:t>
            </a:fld>
            <a:endParaRPr lang="en-US" altLang="zh-TW"/>
          </a:p>
        </p:txBody>
      </p:sp>
    </p:spTree>
    <p:extLst>
      <p:ext uri="{BB962C8B-B14F-4D97-AF65-F5344CB8AC3E}">
        <p14:creationId xmlns:p14="http://schemas.microsoft.com/office/powerpoint/2010/main" val="2993986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a:t>按一下以編輯母片標題樣式</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a:t>按一下以編輯母片文字樣式</a:t>
            </a:r>
          </a:p>
        </p:txBody>
      </p:sp>
      <p:sp>
        <p:nvSpPr>
          <p:cNvPr id="4" name="Date Placeholder 3"/>
          <p:cNvSpPr>
            <a:spLocks noGrp="1"/>
          </p:cNvSpPr>
          <p:nvPr>
            <p:ph type="dt" sz="half" idx="10"/>
          </p:nvPr>
        </p:nvSpPr>
        <p:spPr/>
        <p:txBody>
          <a:bodyPr/>
          <a:lstStyle>
            <a:lvl1pPr>
              <a:defRPr/>
            </a:lvl1pPr>
          </a:lstStyle>
          <a:p>
            <a:pPr>
              <a:defRPr/>
            </a:pPr>
            <a:fld id="{87409091-FC32-46CF-917B-C2D2B56C8EF0}" type="datetimeFigureOut">
              <a:rPr lang="en-US"/>
              <a:pPr>
                <a:defRPr/>
              </a:pPr>
              <a:t>11/25/2024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1F7CA2F7-ACD9-44E7-B7C0-D532AE08644C}" type="slidenum">
              <a:rPr lang="en-US" altLang="zh-TW"/>
              <a:pPr/>
              <a:t>‹#›</a:t>
            </a:fld>
            <a:endParaRPr lang="en-US" altLang="zh-TW"/>
          </a:p>
        </p:txBody>
      </p:sp>
    </p:spTree>
    <p:extLst>
      <p:ext uri="{BB962C8B-B14F-4D97-AF65-F5344CB8AC3E}">
        <p14:creationId xmlns:p14="http://schemas.microsoft.com/office/powerpoint/2010/main" val="30135734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zh-TW" altLang="en-US"/>
              <a:t>按一下以編輯母片標題樣式</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Date Placeholder 9"/>
          <p:cNvSpPr>
            <a:spLocks noGrp="1"/>
          </p:cNvSpPr>
          <p:nvPr>
            <p:ph type="dt" sz="half" idx="10"/>
          </p:nvPr>
        </p:nvSpPr>
        <p:spPr/>
        <p:txBody>
          <a:bodyPr/>
          <a:lstStyle>
            <a:lvl1pPr>
              <a:defRPr/>
            </a:lvl1pPr>
          </a:lstStyle>
          <a:p>
            <a:pPr>
              <a:defRPr/>
            </a:pPr>
            <a:fld id="{A6CE5209-188F-493C-A959-3E9F9F4F1CDF}" type="datetimeFigureOut">
              <a:rPr lang="en-US"/>
              <a:pPr>
                <a:defRPr/>
              </a:pPr>
              <a:t>11/25/2024</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F2FCF17E-538D-47EE-BB3C-A7940D5FABAD}" type="slidenum">
              <a:rPr lang="en-US" altLang="zh-TW"/>
              <a:pPr/>
              <a:t>‹#›</a:t>
            </a:fld>
            <a:endParaRPr lang="en-US" altLang="zh-TW"/>
          </a:p>
        </p:txBody>
      </p:sp>
    </p:spTree>
    <p:extLst>
      <p:ext uri="{BB962C8B-B14F-4D97-AF65-F5344CB8AC3E}">
        <p14:creationId xmlns:p14="http://schemas.microsoft.com/office/powerpoint/2010/main" val="933794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zh-TW" altLang="en-US"/>
              <a:t>按一下以編輯母片標題樣式</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a:t>按一下以編輯母片文字樣式</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a:t>按一下以編輯母片文字樣式</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7" name="Date Placeholder 9"/>
          <p:cNvSpPr>
            <a:spLocks noGrp="1"/>
          </p:cNvSpPr>
          <p:nvPr>
            <p:ph type="dt" sz="half" idx="10"/>
          </p:nvPr>
        </p:nvSpPr>
        <p:spPr/>
        <p:txBody>
          <a:bodyPr/>
          <a:lstStyle>
            <a:lvl1pPr>
              <a:defRPr/>
            </a:lvl1pPr>
          </a:lstStyle>
          <a:p>
            <a:pPr>
              <a:defRPr/>
            </a:pPr>
            <a:fld id="{995100EB-A7DC-4E17-9340-7793A5AF7248}" type="datetimeFigureOut">
              <a:rPr lang="en-US"/>
              <a:pPr>
                <a:defRPr/>
              </a:pPr>
              <a:t>11/25/2024</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fld id="{6E46914B-28C5-4FC6-BC8B-ACAF2C27282D}" type="slidenum">
              <a:rPr lang="en-US" altLang="zh-TW"/>
              <a:pPr/>
              <a:t>‹#›</a:t>
            </a:fld>
            <a:endParaRPr lang="en-US" altLang="zh-TW"/>
          </a:p>
        </p:txBody>
      </p:sp>
    </p:spTree>
    <p:extLst>
      <p:ext uri="{BB962C8B-B14F-4D97-AF65-F5344CB8AC3E}">
        <p14:creationId xmlns:p14="http://schemas.microsoft.com/office/powerpoint/2010/main" val="1416965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TW" altLang="en-US"/>
              <a:t>按一下以編輯母片標題樣式</a:t>
            </a:r>
            <a:endParaRPr lang="en-US"/>
          </a:p>
        </p:txBody>
      </p:sp>
      <p:sp>
        <p:nvSpPr>
          <p:cNvPr id="3" name="Date Placeholder 9"/>
          <p:cNvSpPr>
            <a:spLocks noGrp="1"/>
          </p:cNvSpPr>
          <p:nvPr>
            <p:ph type="dt" sz="half" idx="10"/>
          </p:nvPr>
        </p:nvSpPr>
        <p:spPr/>
        <p:txBody>
          <a:bodyPr/>
          <a:lstStyle>
            <a:lvl1pPr>
              <a:defRPr/>
            </a:lvl1pPr>
          </a:lstStyle>
          <a:p>
            <a:pPr>
              <a:defRPr/>
            </a:pPr>
            <a:fld id="{032E2DBF-9EEE-453B-B1AF-9CD1905AF979}" type="datetimeFigureOut">
              <a:rPr lang="en-US"/>
              <a:pPr>
                <a:defRPr/>
              </a:pPr>
              <a:t>11/25/2024</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fld id="{12A6051F-FA09-41E7-9B22-D01DDEDB5A09}" type="slidenum">
              <a:rPr lang="en-US" altLang="zh-TW"/>
              <a:pPr/>
              <a:t>‹#›</a:t>
            </a:fld>
            <a:endParaRPr lang="en-US" altLang="zh-TW"/>
          </a:p>
        </p:txBody>
      </p:sp>
    </p:spTree>
    <p:extLst>
      <p:ext uri="{BB962C8B-B14F-4D97-AF65-F5344CB8AC3E}">
        <p14:creationId xmlns:p14="http://schemas.microsoft.com/office/powerpoint/2010/main" val="261797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526DD01-49F9-476A-BA21-F154F57A7B27}" type="datetimeFigureOut">
              <a:rPr lang="en-US"/>
              <a:pPr>
                <a:defRPr/>
              </a:pPr>
              <a:t>11/25/2024</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FA53DC48-99F8-4177-877E-0513C25965C1}" type="slidenum">
              <a:rPr lang="en-US" altLang="zh-TW"/>
              <a:pPr/>
              <a:t>‹#›</a:t>
            </a:fld>
            <a:endParaRPr lang="en-US" altLang="zh-TW"/>
          </a:p>
        </p:txBody>
      </p:sp>
    </p:spTree>
    <p:extLst>
      <p:ext uri="{BB962C8B-B14F-4D97-AF65-F5344CB8AC3E}">
        <p14:creationId xmlns:p14="http://schemas.microsoft.com/office/powerpoint/2010/main" val="2979910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TW" altLang="en-US"/>
              <a:t>按一下以編輯母片標題樣式</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TW" altLang="en-US"/>
              <a:t>按一下以編輯母片文字樣式</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Date Placeholder 9"/>
          <p:cNvSpPr>
            <a:spLocks noGrp="1"/>
          </p:cNvSpPr>
          <p:nvPr>
            <p:ph type="dt" sz="half" idx="10"/>
          </p:nvPr>
        </p:nvSpPr>
        <p:spPr/>
        <p:txBody>
          <a:bodyPr/>
          <a:lstStyle>
            <a:lvl1pPr>
              <a:defRPr/>
            </a:lvl1pPr>
          </a:lstStyle>
          <a:p>
            <a:pPr>
              <a:defRPr/>
            </a:pPr>
            <a:fld id="{D4F3EDC5-B687-423C-A2AF-FABF0D907B9C}" type="datetimeFigureOut">
              <a:rPr lang="en-US"/>
              <a:pPr>
                <a:defRPr/>
              </a:pPr>
              <a:t>11/25/2024</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E27CF2A9-E9AC-4496-B507-112852057453}" type="slidenum">
              <a:rPr lang="en-US" altLang="zh-TW"/>
              <a:pPr/>
              <a:t>‹#›</a:t>
            </a:fld>
            <a:endParaRPr lang="en-US" altLang="zh-TW"/>
          </a:p>
        </p:txBody>
      </p:sp>
    </p:spTree>
    <p:extLst>
      <p:ext uri="{BB962C8B-B14F-4D97-AF65-F5344CB8AC3E}">
        <p14:creationId xmlns:p14="http://schemas.microsoft.com/office/powerpoint/2010/main" val="3135899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Snip and Round Single Corner Rectangle 8"/>
          <p:cNvSpPr/>
          <p:nvPr/>
        </p:nvSpPr>
        <p:spPr>
          <a:xfrm rot="420000" flipV="1">
            <a:off x="422116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Right Triangle 11"/>
          <p:cNvSpPr/>
          <p:nvPr/>
        </p:nvSpPr>
        <p:spPr>
          <a:xfrm rot="420000" flipV="1">
            <a:off x="10672763" y="5359400"/>
            <a:ext cx="2063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Freeform 10"/>
          <p:cNvSpPr>
            <a:spLocks/>
          </p:cNvSpPr>
          <p:nvPr/>
        </p:nvSpPr>
        <p:spPr bwMode="auto">
          <a:xfrm flipV="1">
            <a:off x="5842000" y="6219825"/>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zh-TW" altLang="en-US"/>
              <a:t>按一下以編輯母片標題樣式</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TW" altLang="en-US"/>
              <a:t>按一下以編輯母片文字樣式</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TW" altLang="en-US" noProof="0"/>
              <a:t>按一下圖示以新增圖片</a:t>
            </a:r>
            <a:endParaRPr lang="en-US" noProof="0" dirty="0"/>
          </a:p>
        </p:txBody>
      </p:sp>
      <p:sp>
        <p:nvSpPr>
          <p:cNvPr id="9" name="Date Placeholder 4"/>
          <p:cNvSpPr>
            <a:spLocks noGrp="1"/>
          </p:cNvSpPr>
          <p:nvPr>
            <p:ph type="dt" sz="half" idx="10"/>
          </p:nvPr>
        </p:nvSpPr>
        <p:spPr/>
        <p:txBody>
          <a:bodyPr/>
          <a:lstStyle>
            <a:lvl1pPr>
              <a:defRPr/>
            </a:lvl1pPr>
          </a:lstStyle>
          <a:p>
            <a:pPr>
              <a:defRPr/>
            </a:pPr>
            <a:fld id="{F6AB87F6-31A5-4397-9B70-B8AAD08413A8}" type="datetimeFigureOut">
              <a:rPr lang="en-US"/>
              <a:pPr>
                <a:defRPr/>
              </a:pPr>
              <a:t>11/25/2024</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69600" y="6356350"/>
            <a:ext cx="812800" cy="365125"/>
          </a:xfrm>
        </p:spPr>
        <p:txBody>
          <a:bodyPr/>
          <a:lstStyle>
            <a:lvl1pPr>
              <a:defRPr/>
            </a:lvl1pPr>
          </a:lstStyle>
          <a:p>
            <a:fld id="{6E532B10-7E98-4802-8695-B7B85AD4B183}" type="slidenum">
              <a:rPr lang="en-US" altLang="zh-TW"/>
              <a:pPr/>
              <a:t>‹#›</a:t>
            </a:fld>
            <a:endParaRPr lang="en-US" altLang="zh-TW"/>
          </a:p>
        </p:txBody>
      </p:sp>
    </p:spTree>
    <p:extLst>
      <p:ext uri="{BB962C8B-B14F-4D97-AF65-F5344CB8AC3E}">
        <p14:creationId xmlns:p14="http://schemas.microsoft.com/office/powerpoint/2010/main" val="1295388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Freeform 7"/>
          <p:cNvSpPr>
            <a:spLocks/>
          </p:cNvSpPr>
          <p:nvPr/>
        </p:nvSpPr>
        <p:spPr bwMode="auto">
          <a:xfrm>
            <a:off x="5842000" y="-6350"/>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zh-TW" altLang="en-US"/>
              <a:t>按一下以編輯母片標題樣式</a:t>
            </a:r>
          </a:p>
        </p:txBody>
      </p:sp>
      <p:sp>
        <p:nvSpPr>
          <p:cNvPr id="1029" name="Text Placeholder 29"/>
          <p:cNvSpPr>
            <a:spLocks noGrp="1"/>
          </p:cNvSpPr>
          <p:nvPr>
            <p:ph type="body" idx="1"/>
          </p:nvPr>
        </p:nvSpPr>
        <p:spPr bwMode="auto">
          <a:xfrm>
            <a:off x="609600" y="1935163"/>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 name="Date Placeholder 9"/>
          <p:cNvSpPr>
            <a:spLocks noGrp="1"/>
          </p:cNvSpPr>
          <p:nvPr>
            <p:ph type="dt" sz="half" idx="2"/>
          </p:nvPr>
        </p:nvSpPr>
        <p:spPr>
          <a:xfrm>
            <a:off x="609600" y="6356350"/>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defRPr>
            </a:lvl1pPr>
          </a:lstStyle>
          <a:p>
            <a:pPr>
              <a:defRPr/>
            </a:pPr>
            <a:fld id="{43B8E876-20F6-4648-BBF4-B97476733CB7}" type="datetimeFigureOut">
              <a:rPr lang="en-US"/>
              <a:pPr>
                <a:defRPr/>
              </a:pPr>
              <a:t>11/25/2024</a:t>
            </a:fld>
            <a:endParaRPr lang="en-US" dirty="0"/>
          </a:p>
        </p:txBody>
      </p:sp>
      <p:sp>
        <p:nvSpPr>
          <p:cNvPr id="22" name="Footer Placeholder 21"/>
          <p:cNvSpPr>
            <a:spLocks noGrp="1"/>
          </p:cNvSpPr>
          <p:nvPr>
            <p:ph type="ftr" sz="quarter" idx="3"/>
          </p:nvPr>
        </p:nvSpPr>
        <p:spPr>
          <a:xfrm>
            <a:off x="3556000" y="6356350"/>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dirty="0">
                <a:solidFill>
                  <a:schemeClr val="tx2">
                    <a:shade val="90000"/>
                  </a:schemeClr>
                </a:solidFill>
                <a:latin typeface="+mn-lt"/>
                <a:ea typeface="+mn-ea"/>
              </a:defRPr>
            </a:lvl1pPr>
          </a:lstStyle>
          <a:p>
            <a:pPr>
              <a:defRPr/>
            </a:pPr>
            <a:endParaRPr lang="en-US"/>
          </a:p>
        </p:txBody>
      </p:sp>
      <p:sp>
        <p:nvSpPr>
          <p:cNvPr id="18" name="Slide Number Placeholder 17"/>
          <p:cNvSpPr>
            <a:spLocks noGrp="1"/>
          </p:cNvSpPr>
          <p:nvPr>
            <p:ph type="sldNum" sz="quarter" idx="4"/>
          </p:nvPr>
        </p:nvSpPr>
        <p:spPr>
          <a:xfrm>
            <a:off x="10566400" y="6356350"/>
            <a:ext cx="1016000" cy="365125"/>
          </a:xfrm>
          <a:prstGeom prst="rect">
            <a:avLst/>
          </a:prstGeom>
        </p:spPr>
        <p:txBody>
          <a:bodyPr vert="horz" wrap="square" lIns="0" tIns="0" rIns="0" bIns="0" numCol="1" anchor="b" anchorCtr="0" compatLnSpc="1">
            <a:prstTxWarp prst="textNoShape">
              <a:avLst/>
            </a:prstTxWarp>
          </a:bodyPr>
          <a:lstStyle>
            <a:lvl1pPr algn="r">
              <a:defRPr kumimoji="0" sz="1200">
                <a:solidFill>
                  <a:srgbClr val="045C75"/>
                </a:solidFill>
                <a:latin typeface="Constantia" panose="02030602050306030303" pitchFamily="18" charset="0"/>
              </a:defRPr>
            </a:lvl1pPr>
          </a:lstStyle>
          <a:p>
            <a:fld id="{F96EA854-8833-48F3-8398-DE0BF706CD9D}" type="slidenum">
              <a:rPr lang="en-US" altLang="zh-TW"/>
              <a:pPr/>
              <a:t>‹#›</a:t>
            </a:fld>
            <a:endParaRPr lang="en-US" altLang="zh-TW"/>
          </a:p>
        </p:txBody>
      </p:sp>
      <p:grpSp>
        <p:nvGrpSpPr>
          <p:cNvPr id="1033" name="Group 1"/>
          <p:cNvGrpSpPr>
            <a:grpSpLocks/>
          </p:cNvGrpSpPr>
          <p:nvPr/>
        </p:nvGrpSpPr>
        <p:grpSpPr bwMode="auto">
          <a:xfrm>
            <a:off x="-25400" y="203200"/>
            <a:ext cx="122412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grpSp>
    </p:spTree>
  </p:cSld>
  <p:clrMap bg1="lt1" tx1="dk1" bg2="lt2" tx2="dk2" accent1="accent1" accent2="accent2" accent3="accent3" accent4="accent4" accent5="accent5" accent6="accent6" hlink="hlink" folHlink="folHlink"/>
  <p:sldLayoutIdLst>
    <p:sldLayoutId id="2147483678" r:id="rId1"/>
    <p:sldLayoutId id="2147483677" r:id="rId2"/>
    <p:sldLayoutId id="2147483679" r:id="rId3"/>
    <p:sldLayoutId id="2147483676" r:id="rId4"/>
    <p:sldLayoutId id="2147483675" r:id="rId5"/>
    <p:sldLayoutId id="2147483674" r:id="rId6"/>
    <p:sldLayoutId id="2147483673" r:id="rId7"/>
    <p:sldLayoutId id="2147483672" r:id="rId8"/>
    <p:sldLayoutId id="2147483680" r:id="rId9"/>
    <p:sldLayoutId id="2147483671" r:id="rId10"/>
    <p:sldLayoutId id="2147483670" r:id="rId11"/>
    <p:sldLayoutId id="2147483681" r:id="rId12"/>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4375" y="1109663"/>
            <a:ext cx="9520238" cy="1831975"/>
          </a:xfrm>
        </p:spPr>
        <p:txBody>
          <a:bodyPr>
            <a:normAutofit fontScale="90000"/>
          </a:bodyPr>
          <a:lstStyle/>
          <a:p>
            <a:pPr fontAlgn="auto">
              <a:spcAft>
                <a:spcPts val="0"/>
              </a:spcAft>
              <a:defRPr/>
            </a:pPr>
            <a:r>
              <a:rPr lang="en-US" altLang="en-US" sz="6000" dirty="0"/>
              <a:t>Formosan Union Chemical Corp.</a:t>
            </a:r>
            <a:endParaRPr lang="en-US" altLang="en-US" sz="6000" dirty="0">
              <a:ea typeface="標楷體" panose="03000509000000000000" pitchFamily="65" charset="-120"/>
            </a:endParaRPr>
          </a:p>
        </p:txBody>
      </p:sp>
      <p:sp>
        <p:nvSpPr>
          <p:cNvPr id="3" name="文字版面配置區 2"/>
          <p:cNvSpPr>
            <a:spLocks noGrp="1"/>
          </p:cNvSpPr>
          <p:nvPr>
            <p:ph type="body" idx="1"/>
          </p:nvPr>
        </p:nvSpPr>
        <p:spPr>
          <a:xfrm>
            <a:off x="2308225" y="2355850"/>
            <a:ext cx="9561513" cy="3729038"/>
          </a:xfrm>
        </p:spPr>
        <p:txBody>
          <a:bodyPr>
            <a:noAutofit/>
          </a:bodyPr>
          <a:lstStyle/>
          <a:p>
            <a:pPr fontAlgn="auto">
              <a:lnSpc>
                <a:spcPts val="6000"/>
              </a:lnSpc>
              <a:spcAft>
                <a:spcPts val="0"/>
              </a:spcAft>
              <a:buClr>
                <a:schemeClr val="accent3"/>
              </a:buClr>
              <a:buFont typeface="Wingdings 2"/>
              <a:buNone/>
              <a:defRPr/>
            </a:pPr>
            <a:r>
              <a:rPr lang="en-US" altLang="zh-TW" sz="8000" dirty="0">
                <a:latin typeface="+mj-lt"/>
              </a:rPr>
              <a:t>2024</a:t>
            </a:r>
          </a:p>
          <a:p>
            <a:pPr fontAlgn="auto">
              <a:lnSpc>
                <a:spcPts val="6000"/>
              </a:lnSpc>
              <a:spcAft>
                <a:spcPts val="0"/>
              </a:spcAft>
              <a:buClr>
                <a:schemeClr val="accent3"/>
              </a:buClr>
              <a:buFont typeface="Wingdings 2"/>
              <a:buNone/>
              <a:defRPr/>
            </a:pPr>
            <a:r>
              <a:rPr lang="en-US" altLang="zh-TW" sz="8000" dirty="0">
                <a:latin typeface="+mj-lt"/>
              </a:rPr>
              <a:t>Investor Conference</a:t>
            </a:r>
            <a:endParaRPr lang="en-US" altLang="zh-TW" sz="8000" dirty="0">
              <a:latin typeface="+mj-lt"/>
              <a:ea typeface="標楷體" panose="03000509000000000000" pitchFamily="65" charset="-120"/>
            </a:endParaRPr>
          </a:p>
          <a:p>
            <a:pPr fontAlgn="auto">
              <a:spcAft>
                <a:spcPts val="0"/>
              </a:spcAft>
              <a:buClr>
                <a:schemeClr val="accent3"/>
              </a:buClr>
              <a:buFont typeface="Wingdings 2"/>
              <a:buNone/>
              <a:defRPr/>
            </a:pPr>
            <a:r>
              <a:rPr lang="en-US" altLang="zh-TW" sz="4000">
                <a:latin typeface="+mj-lt"/>
              </a:rPr>
              <a:t>12.12.2024</a:t>
            </a:r>
            <a:endParaRPr lang="en-US" altLang="zh-TW" sz="4000" dirty="0">
              <a:latin typeface="+mj-lt"/>
              <a:ea typeface="標楷體" panose="03000509000000000000" pitchFamily="65" charset="-120"/>
            </a:endParaRPr>
          </a:p>
          <a:p>
            <a:pPr fontAlgn="auto">
              <a:spcAft>
                <a:spcPts val="0"/>
              </a:spcAft>
              <a:buClr>
                <a:schemeClr val="accent3"/>
              </a:buClr>
              <a:buFont typeface="Wingdings 2"/>
              <a:buNone/>
              <a:defRPr/>
            </a:pPr>
            <a:r>
              <a:rPr lang="en-US" altLang="zh-TW" sz="3600" dirty="0">
                <a:latin typeface="+mj-lt"/>
              </a:rPr>
              <a:t>(Stock Symbol: 1709)</a:t>
            </a:r>
            <a:endParaRPr lang="en-US" altLang="en-US" sz="3600" dirty="0">
              <a:latin typeface="+mj-lt"/>
              <a:ea typeface="標楷體" panose="03000509000000000000" pitchFamily="65" charset="-120"/>
            </a:endParaRPr>
          </a:p>
        </p:txBody>
      </p:sp>
      <p:grpSp>
        <p:nvGrpSpPr>
          <p:cNvPr id="16387" name="Group 2"/>
          <p:cNvGrpSpPr>
            <a:grpSpLocks/>
          </p:cNvGrpSpPr>
          <p:nvPr/>
        </p:nvGrpSpPr>
        <p:grpSpPr bwMode="auto">
          <a:xfrm>
            <a:off x="1630363" y="528638"/>
            <a:ext cx="1919287" cy="1001712"/>
            <a:chOff x="1831" y="911"/>
            <a:chExt cx="1270" cy="607"/>
          </a:xfrm>
        </p:grpSpPr>
        <p:sp>
          <p:nvSpPr>
            <p:cNvPr id="5" name="Oval 3"/>
            <p:cNvSpPr>
              <a:spLocks noChangeArrowheads="1"/>
            </p:cNvSpPr>
            <p:nvPr/>
          </p:nvSpPr>
          <p:spPr bwMode="auto">
            <a:xfrm>
              <a:off x="1831" y="911"/>
              <a:ext cx="1270" cy="607"/>
            </a:xfrm>
            <a:prstGeom prst="ellipse">
              <a:avLst/>
            </a:prstGeom>
            <a:solidFill>
              <a:srgbClr val="000000"/>
            </a:solidFill>
            <a:ln w="9525">
              <a:solidFill>
                <a:srgbClr val="000000"/>
              </a:solidFill>
              <a:round/>
              <a:headEnd/>
              <a:tailEnd/>
            </a:ln>
          </p:spPr>
          <p:txBody>
            <a:bodyPr/>
            <a:lstStyle/>
            <a:p>
              <a:pPr fontAlgn="auto">
                <a:spcBef>
                  <a:spcPts val="0"/>
                </a:spcBef>
                <a:spcAft>
                  <a:spcPts val="0"/>
                </a:spcAft>
                <a:defRPr/>
              </a:pPr>
              <a:endParaRPr kumimoji="0" lang="zh-TW" altLang="en-US">
                <a:latin typeface="+mj-lt"/>
                <a:ea typeface="+mn-ea"/>
              </a:endParaRPr>
            </a:p>
          </p:txBody>
        </p:sp>
        <p:sp>
          <p:nvSpPr>
            <p:cNvPr id="6" name="Text Box 4"/>
            <p:cNvSpPr txBox="1">
              <a:spLocks noChangeArrowheads="1"/>
            </p:cNvSpPr>
            <p:nvPr/>
          </p:nvSpPr>
          <p:spPr bwMode="auto">
            <a:xfrm>
              <a:off x="2062" y="1021"/>
              <a:ext cx="891" cy="369"/>
            </a:xfrm>
            <a:prstGeom prst="rect">
              <a:avLst/>
            </a:prstGeom>
            <a:solidFill>
              <a:srgbClr val="FFFFFF">
                <a:alpha val="0"/>
              </a:srgbClr>
            </a:solidFill>
            <a:ln>
              <a:noFill/>
            </a:ln>
          </p:spPr>
          <p:txBody>
            <a:bodyPr/>
            <a:lstStyle/>
            <a:p>
              <a:pPr defTabSz="914400">
                <a:defRPr/>
              </a:pPr>
              <a:r>
                <a:rPr lang="en-US" altLang="zh-TW" sz="4000" dirty="0">
                  <a:solidFill>
                    <a:srgbClr val="FFFFFF"/>
                  </a:solidFill>
                  <a:latin typeface="+mj-lt"/>
                  <a:ea typeface="+mn-ea"/>
                </a:rPr>
                <a:t>FUCC</a:t>
              </a:r>
              <a:r>
                <a:rPr kumimoji="0" lang="en-US">
                  <a:latin typeface="+mj-lt"/>
                  <a:ea typeface="+mn-ea"/>
                </a:rPr>
                <a:t> </a:t>
              </a:r>
              <a:endParaRPr lang="en-US" altLang="zh-TW" dirty="0">
                <a:latin typeface="+mj-lt"/>
                <a:cs typeface="新細明體" pitchFamily="18" charset="-12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標題 1"/>
          <p:cNvSpPr>
            <a:spLocks noGrp="1"/>
          </p:cNvSpPr>
          <p:nvPr>
            <p:ph type="title"/>
          </p:nvPr>
        </p:nvSpPr>
        <p:spPr>
          <a:xfrm>
            <a:off x="1131888" y="623888"/>
            <a:ext cx="10096500" cy="638175"/>
          </a:xfrm>
        </p:spPr>
        <p:txBody>
          <a:bodyPr/>
          <a:lstStyle/>
          <a:p>
            <a:pPr algn="ctr"/>
            <a:r>
              <a:rPr lang="en-US" altLang="en-US" sz="2400"/>
              <a:t>CONSOLIDATED STATEMENTS OF INCOME IN THE LAST 5 YEARS</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399929333"/>
              </p:ext>
            </p:extLst>
          </p:nvPr>
        </p:nvGraphicFramePr>
        <p:xfrm>
          <a:off x="630238" y="1443038"/>
          <a:ext cx="11150600" cy="5200654"/>
        </p:xfrm>
        <a:graphic>
          <a:graphicData uri="http://schemas.openxmlformats.org/drawingml/2006/table">
            <a:tbl>
              <a:tblPr/>
              <a:tblGrid>
                <a:gridCol w="2297112">
                  <a:extLst>
                    <a:ext uri="{9D8B030D-6E8A-4147-A177-3AD203B41FA5}">
                      <a16:colId xmlns:a16="http://schemas.microsoft.com/office/drawing/2014/main" val="20000"/>
                    </a:ext>
                  </a:extLst>
                </a:gridCol>
                <a:gridCol w="1085850">
                  <a:extLst>
                    <a:ext uri="{9D8B030D-6E8A-4147-A177-3AD203B41FA5}">
                      <a16:colId xmlns:a16="http://schemas.microsoft.com/office/drawing/2014/main" val="20001"/>
                    </a:ext>
                  </a:extLst>
                </a:gridCol>
                <a:gridCol w="704850">
                  <a:extLst>
                    <a:ext uri="{9D8B030D-6E8A-4147-A177-3AD203B41FA5}">
                      <a16:colId xmlns:a16="http://schemas.microsoft.com/office/drawing/2014/main" val="20002"/>
                    </a:ext>
                  </a:extLst>
                </a:gridCol>
                <a:gridCol w="1090613">
                  <a:extLst>
                    <a:ext uri="{9D8B030D-6E8A-4147-A177-3AD203B41FA5}">
                      <a16:colId xmlns:a16="http://schemas.microsoft.com/office/drawing/2014/main" val="20003"/>
                    </a:ext>
                  </a:extLst>
                </a:gridCol>
                <a:gridCol w="688975">
                  <a:extLst>
                    <a:ext uri="{9D8B030D-6E8A-4147-A177-3AD203B41FA5}">
                      <a16:colId xmlns:a16="http://schemas.microsoft.com/office/drawing/2014/main" val="20004"/>
                    </a:ext>
                  </a:extLst>
                </a:gridCol>
                <a:gridCol w="1154112">
                  <a:extLst>
                    <a:ext uri="{9D8B030D-6E8A-4147-A177-3AD203B41FA5}">
                      <a16:colId xmlns:a16="http://schemas.microsoft.com/office/drawing/2014/main" val="20005"/>
                    </a:ext>
                  </a:extLst>
                </a:gridCol>
                <a:gridCol w="576263">
                  <a:extLst>
                    <a:ext uri="{9D8B030D-6E8A-4147-A177-3AD203B41FA5}">
                      <a16:colId xmlns:a16="http://schemas.microsoft.com/office/drawing/2014/main" val="20006"/>
                    </a:ext>
                  </a:extLst>
                </a:gridCol>
                <a:gridCol w="1009650">
                  <a:extLst>
                    <a:ext uri="{9D8B030D-6E8A-4147-A177-3AD203B41FA5}">
                      <a16:colId xmlns:a16="http://schemas.microsoft.com/office/drawing/2014/main" val="20007"/>
                    </a:ext>
                  </a:extLst>
                </a:gridCol>
                <a:gridCol w="749300">
                  <a:extLst>
                    <a:ext uri="{9D8B030D-6E8A-4147-A177-3AD203B41FA5}">
                      <a16:colId xmlns:a16="http://schemas.microsoft.com/office/drawing/2014/main" val="20008"/>
                    </a:ext>
                  </a:extLst>
                </a:gridCol>
                <a:gridCol w="1246187">
                  <a:extLst>
                    <a:ext uri="{9D8B030D-6E8A-4147-A177-3AD203B41FA5}">
                      <a16:colId xmlns:a16="http://schemas.microsoft.com/office/drawing/2014/main" val="20009"/>
                    </a:ext>
                  </a:extLst>
                </a:gridCol>
                <a:gridCol w="547688">
                  <a:extLst>
                    <a:ext uri="{9D8B030D-6E8A-4147-A177-3AD203B41FA5}">
                      <a16:colId xmlns:a16="http://schemas.microsoft.com/office/drawing/2014/main" val="20010"/>
                    </a:ext>
                  </a:extLst>
                </a:gridCol>
              </a:tblGrid>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bg1"/>
                          </a:solidFill>
                          <a:effectLst/>
                          <a:latin typeface="Calibri" panose="020F0502020204030204" pitchFamily="34" charset="0"/>
                          <a:ea typeface="新細明體" panose="02020500000000000000" pitchFamily="18" charset="-120"/>
                        </a:rPr>
                        <a:t>Unit: NT$ million</a:t>
                      </a:r>
                      <a:endParaRPr kumimoji="0" lang="en-US" altLang="en-US"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2020</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2021</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2022</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2023</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2024Q3</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revenue</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8,482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9,199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10,571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9,432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8,099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1"/>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costs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6,992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7,060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8,622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8,276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6,897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2"/>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Gross profit</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1,490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2,139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1,949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1,156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1,202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3"/>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661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4"/>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from operations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709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1,219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1,029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434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541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5"/>
                  </a:ext>
                </a:extLst>
              </a:tr>
              <a:tr h="55880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Non-operating income and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a:solidFill>
                            <a:srgbClr val="000000"/>
                          </a:solidFill>
                          <a:effectLst/>
                          <a:latin typeface="微軟正黑體" panose="020B0604030504040204" pitchFamily="34" charset="-120"/>
                          <a:ea typeface="微軟正黑體" panose="020B0604030504040204" pitchFamily="34" charset="-120"/>
                        </a:rPr>
                        <a:t>4</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(209)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61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228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6"/>
                  </a:ext>
                </a:extLst>
              </a:tr>
              <a:tr h="46355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before income tax</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1,342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495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769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7"/>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Income tax expense</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173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261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8"/>
                  </a:ext>
                </a:extLst>
              </a:tr>
              <a:tr h="55880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Net profit</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540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919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412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652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9"/>
                  </a:ext>
                </a:extLst>
              </a:tr>
              <a:tr h="55880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Earnings per share (NT$)</a:t>
                      </a:r>
                      <a:endParaRPr kumimoji="0" lang="en-US" altLang="zh-TW"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1.16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1.99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2.27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0.88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1.37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10"/>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Cash dividends (NT$)</a:t>
                      </a:r>
                      <a:endParaRPr kumimoji="0" lang="en-US" altLang="zh-TW"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1.70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0.60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800" u="none" strike="noStrike" dirty="0">
                          <a:solidFill>
                            <a:schemeClr val="tx1"/>
                          </a:solidFill>
                          <a:effectLst/>
                          <a:latin typeface="微軟正黑體" panose="020B0604030504040204" pitchFamily="34" charset="-120"/>
                          <a:ea typeface="微軟正黑體" panose="020B0604030504040204" pitchFamily="34" charset="-120"/>
                        </a:rPr>
                        <a:t>　</a:t>
                      </a:r>
                      <a:endParaRPr lang="zh-TW" altLang="en-US"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zh-TW" altLang="en-US" sz="1800" u="none" strike="noStrike" dirty="0">
                          <a:solidFill>
                            <a:schemeClr val="tx1"/>
                          </a:solidFill>
                          <a:effectLst/>
                          <a:latin typeface="微軟正黑體" panose="020B0604030504040204" pitchFamily="34" charset="-120"/>
                          <a:ea typeface="微軟正黑體" panose="020B0604030504040204" pitchFamily="34" charset="-120"/>
                        </a:rPr>
                        <a:t>　</a:t>
                      </a:r>
                      <a:endParaRPr lang="zh-TW" altLang="en-US"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標題 1"/>
          <p:cNvSpPr>
            <a:spLocks noGrp="1"/>
          </p:cNvSpPr>
          <p:nvPr>
            <p:ph type="title"/>
          </p:nvPr>
        </p:nvSpPr>
        <p:spPr>
          <a:xfrm>
            <a:off x="1670050" y="631825"/>
            <a:ext cx="8912225" cy="547688"/>
          </a:xfrm>
        </p:spPr>
        <p:txBody>
          <a:bodyPr/>
          <a:lstStyle/>
          <a:p>
            <a:pPr algn="ctr"/>
            <a:r>
              <a:rPr lang="en-US" altLang="en-US" sz="3200"/>
              <a:t>CONSOLIDATED REVENUE IN THE LAST 5 YEARS</a:t>
            </a:r>
            <a:endParaRPr lang="en-US" altLang="en-US" sz="3200">
              <a:ea typeface="微軟正黑體" panose="020B0604030504040204" pitchFamily="34" charset="-120"/>
            </a:endParaRPr>
          </a:p>
        </p:txBody>
      </p:sp>
      <p:graphicFrame>
        <p:nvGraphicFramePr>
          <p:cNvPr id="2" name="內容版面配置區 6"/>
          <p:cNvGraphicFramePr>
            <a:graphicFrameLocks noGrp="1"/>
          </p:cNvGraphicFramePr>
          <p:nvPr>
            <p:ph idx="1"/>
            <p:extLst>
              <p:ext uri="{D42A27DB-BD31-4B8C-83A1-F6EECF244321}">
                <p14:modId xmlns:p14="http://schemas.microsoft.com/office/powerpoint/2010/main" val="3846892486"/>
              </p:ext>
            </p:extLst>
          </p:nvPr>
        </p:nvGraphicFramePr>
        <p:xfrm>
          <a:off x="412750" y="1370013"/>
          <a:ext cx="11487150" cy="5168900"/>
        </p:xfrm>
        <a:graphic>
          <a:graphicData uri="http://schemas.openxmlformats.org/drawingml/2006/chart">
            <c:chart xmlns:c="http://schemas.openxmlformats.org/drawingml/2006/chart" xmlns:r="http://schemas.openxmlformats.org/officeDocument/2006/relationships" r:id="rId3"/>
          </a:graphicData>
        </a:graphic>
      </p:graphicFrame>
      <p:sp>
        <p:nvSpPr>
          <p:cNvPr id="3" name="文字方塊 1">
            <a:extLst>
              <a:ext uri="{FF2B5EF4-FFF2-40B4-BE49-F238E27FC236}">
                <a16:creationId xmlns:a16="http://schemas.microsoft.com/office/drawing/2014/main" id="{1D8B0617-3020-A519-2172-C8BF84851CFB}"/>
              </a:ext>
            </a:extLst>
          </p:cNvPr>
          <p:cNvSpPr txBox="1">
            <a:spLocks noChangeArrowheads="1"/>
          </p:cNvSpPr>
          <p:nvPr/>
        </p:nvSpPr>
        <p:spPr bwMode="auto">
          <a:xfrm>
            <a:off x="1190625" y="1212850"/>
            <a:ext cx="17732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pPr algn="ctr"/>
            <a:r>
              <a:rPr kumimoji="0" lang="en-US" altLang="en-US" sz="1400" dirty="0">
                <a:solidFill>
                  <a:srgbClr val="595959"/>
                </a:solidFill>
                <a:latin typeface="微軟正黑體" panose="020B0604030504040204" pitchFamily="34" charset="-120"/>
                <a:ea typeface="微軟正黑體" panose="020B0604030504040204" pitchFamily="34" charset="-120"/>
              </a:rPr>
              <a:t>Unit: NT$ million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標題 1"/>
          <p:cNvSpPr>
            <a:spLocks noGrp="1"/>
          </p:cNvSpPr>
          <p:nvPr>
            <p:ph type="title"/>
          </p:nvPr>
        </p:nvSpPr>
        <p:spPr>
          <a:xfrm>
            <a:off x="1246188" y="630238"/>
            <a:ext cx="8912225" cy="520700"/>
          </a:xfrm>
        </p:spPr>
        <p:txBody>
          <a:bodyPr/>
          <a:lstStyle/>
          <a:p>
            <a:pPr algn="ctr"/>
            <a:r>
              <a:rPr lang="en-US" altLang="en-US" sz="3200"/>
              <a:t>NET PROFIT </a:t>
            </a:r>
            <a:r>
              <a:rPr lang="en-US" altLang="zh-TW" sz="3200">
                <a:ea typeface="新細明體" panose="02020500000000000000" pitchFamily="18" charset="-120"/>
              </a:rPr>
              <a:t>(After Tax) </a:t>
            </a:r>
            <a:r>
              <a:rPr lang="en-US" altLang="en-US" sz="3200"/>
              <a:t>IN THE LAST 5 YEARS</a:t>
            </a:r>
            <a:endParaRPr lang="en-US" altLang="en-US" sz="3200">
              <a:ea typeface="微軟正黑體" panose="020B0604030504040204" pitchFamily="34" charset="-120"/>
            </a:endParaRPr>
          </a:p>
        </p:txBody>
      </p:sp>
      <p:graphicFrame>
        <p:nvGraphicFramePr>
          <p:cNvPr id="2" name="內容版面配置區 4"/>
          <p:cNvGraphicFramePr>
            <a:graphicFrameLocks noGrp="1"/>
          </p:cNvGraphicFramePr>
          <p:nvPr>
            <p:ph idx="1"/>
            <p:extLst>
              <p:ext uri="{D42A27DB-BD31-4B8C-83A1-F6EECF244321}">
                <p14:modId xmlns:p14="http://schemas.microsoft.com/office/powerpoint/2010/main" val="2173974302"/>
              </p:ext>
            </p:extLst>
          </p:nvPr>
        </p:nvGraphicFramePr>
        <p:xfrm>
          <a:off x="657225" y="1377950"/>
          <a:ext cx="11445875" cy="4759325"/>
        </p:xfrm>
        <a:graphic>
          <a:graphicData uri="http://schemas.openxmlformats.org/drawingml/2006/chart">
            <c:chart xmlns:c="http://schemas.openxmlformats.org/drawingml/2006/chart" xmlns:r="http://schemas.openxmlformats.org/officeDocument/2006/relationships" r:id="rId3"/>
          </a:graphicData>
        </a:graphic>
      </p:graphicFrame>
      <p:sp>
        <p:nvSpPr>
          <p:cNvPr id="38915" name="文字方塊 1"/>
          <p:cNvSpPr txBox="1">
            <a:spLocks noChangeArrowheads="1"/>
          </p:cNvSpPr>
          <p:nvPr/>
        </p:nvSpPr>
        <p:spPr bwMode="auto">
          <a:xfrm>
            <a:off x="1190625" y="1212850"/>
            <a:ext cx="17732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pPr algn="ctr"/>
            <a:r>
              <a:rPr kumimoji="0" lang="en-US" altLang="en-US" sz="1400" dirty="0">
                <a:solidFill>
                  <a:srgbClr val="595959"/>
                </a:solidFill>
                <a:latin typeface="微軟正黑體" panose="020B0604030504040204" pitchFamily="34" charset="-120"/>
                <a:ea typeface="微軟正黑體" panose="020B0604030504040204" pitchFamily="34" charset="-120"/>
              </a:rPr>
              <a:t>Unit: NT$ million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標題 1"/>
          <p:cNvSpPr>
            <a:spLocks noGrp="1"/>
          </p:cNvSpPr>
          <p:nvPr>
            <p:ph type="title"/>
          </p:nvPr>
        </p:nvSpPr>
        <p:spPr>
          <a:xfrm>
            <a:off x="2192338" y="723900"/>
            <a:ext cx="8910637" cy="625475"/>
          </a:xfrm>
        </p:spPr>
        <p:txBody>
          <a:bodyPr/>
          <a:lstStyle/>
          <a:p>
            <a:pPr algn="ctr"/>
            <a:r>
              <a:rPr lang="en-US" altLang="en-US" sz="2800"/>
              <a:t>SIMPLIFIED CONSOLIDATED STATEMENTS OF INCOME</a:t>
            </a:r>
            <a:endParaRPr lang="en-US" altLang="en-US" sz="2800">
              <a:ea typeface="微軟正黑體" panose="020B0604030504040204" pitchFamily="34"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049484652"/>
              </p:ext>
            </p:extLst>
          </p:nvPr>
        </p:nvGraphicFramePr>
        <p:xfrm>
          <a:off x="1358900" y="1416050"/>
          <a:ext cx="9780588" cy="4861560"/>
        </p:xfrm>
        <a:graphic>
          <a:graphicData uri="http://schemas.openxmlformats.org/drawingml/2006/table">
            <a:tbl>
              <a:tblPr/>
              <a:tblGrid>
                <a:gridCol w="3535363">
                  <a:extLst>
                    <a:ext uri="{9D8B030D-6E8A-4147-A177-3AD203B41FA5}">
                      <a16:colId xmlns:a16="http://schemas.microsoft.com/office/drawing/2014/main" val="20000"/>
                    </a:ext>
                  </a:extLst>
                </a:gridCol>
                <a:gridCol w="871537">
                  <a:extLst>
                    <a:ext uri="{9D8B030D-6E8A-4147-A177-3AD203B41FA5}">
                      <a16:colId xmlns:a16="http://schemas.microsoft.com/office/drawing/2014/main" val="20001"/>
                    </a:ext>
                  </a:extLst>
                </a:gridCol>
                <a:gridCol w="871538">
                  <a:extLst>
                    <a:ext uri="{9D8B030D-6E8A-4147-A177-3AD203B41FA5}">
                      <a16:colId xmlns:a16="http://schemas.microsoft.com/office/drawing/2014/main" val="20002"/>
                    </a:ext>
                  </a:extLst>
                </a:gridCol>
                <a:gridCol w="869950">
                  <a:extLst>
                    <a:ext uri="{9D8B030D-6E8A-4147-A177-3AD203B41FA5}">
                      <a16:colId xmlns:a16="http://schemas.microsoft.com/office/drawing/2014/main" val="20003"/>
                    </a:ext>
                  </a:extLst>
                </a:gridCol>
                <a:gridCol w="871537">
                  <a:extLst>
                    <a:ext uri="{9D8B030D-6E8A-4147-A177-3AD203B41FA5}">
                      <a16:colId xmlns:a16="http://schemas.microsoft.com/office/drawing/2014/main" val="20004"/>
                    </a:ext>
                  </a:extLst>
                </a:gridCol>
                <a:gridCol w="1381125">
                  <a:extLst>
                    <a:ext uri="{9D8B030D-6E8A-4147-A177-3AD203B41FA5}">
                      <a16:colId xmlns:a16="http://schemas.microsoft.com/office/drawing/2014/main" val="20005"/>
                    </a:ext>
                  </a:extLst>
                </a:gridCol>
                <a:gridCol w="1379538">
                  <a:extLst>
                    <a:ext uri="{9D8B030D-6E8A-4147-A177-3AD203B41FA5}">
                      <a16:colId xmlns:a16="http://schemas.microsoft.com/office/drawing/2014/main" val="20006"/>
                    </a:ext>
                  </a:extLst>
                </a:gridCol>
              </a:tblGrid>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bg1"/>
                          </a:solidFill>
                          <a:effectLst/>
                          <a:latin typeface="Calibri" panose="020F0502020204030204" pitchFamily="34" charset="0"/>
                          <a:ea typeface="新細明體" panose="02020500000000000000" pitchFamily="18" charset="-120"/>
                        </a:rPr>
                        <a:t>Unit: NT$ million</a:t>
                      </a:r>
                      <a:endParaRPr kumimoji="0" lang="en-US" altLang="en-US"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2024Q3</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2023Q3</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bg1"/>
                          </a:solidFill>
                          <a:effectLst/>
                          <a:latin typeface="Calibri" panose="020F0502020204030204" pitchFamily="34" charset="0"/>
                          <a:ea typeface="新細明體" panose="02020500000000000000" pitchFamily="18" charset="-120"/>
                        </a:rPr>
                        <a:t>Amount of increase (or decrease)</a:t>
                      </a:r>
                      <a:endParaRPr kumimoji="0" lang="en-US" altLang="en-US" sz="1800" b="1" i="0" u="none" strike="noStrike" cap="none" normalizeH="0" baseline="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bg1"/>
                          </a:solidFill>
                          <a:effectLst/>
                          <a:latin typeface="Calibri" panose="020F0502020204030204" pitchFamily="34" charset="0"/>
                          <a:ea typeface="新細明體" panose="02020500000000000000" pitchFamily="18" charset="-120"/>
                        </a:rPr>
                        <a:t>Rate of increase (or decrease) (%</a:t>
                      </a:r>
                      <a:endParaRPr kumimoji="0" lang="en-US" altLang="zh-TW" sz="1800" b="0" i="0" u="none" strike="noStrike" cap="none" normalizeH="0" baseline="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revenue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8,099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7,201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898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12</a:t>
                      </a:r>
                      <a:endPar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1"/>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costs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6,897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6,284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10</a:t>
                      </a:r>
                      <a:endPar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2"/>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Gross profit</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1,202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917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285</a:t>
                      </a:r>
                      <a:endPar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3"/>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661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567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94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4"/>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from operations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541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350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5"/>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Non-operating income and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228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115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6"/>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before income tax</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769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456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7"/>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Income tax expense</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8"/>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Net profit for the period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652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369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標題 1"/>
          <p:cNvSpPr>
            <a:spLocks noGrp="1"/>
          </p:cNvSpPr>
          <p:nvPr>
            <p:ph type="title"/>
          </p:nvPr>
        </p:nvSpPr>
        <p:spPr>
          <a:xfrm>
            <a:off x="1577975" y="571500"/>
            <a:ext cx="8912225" cy="560388"/>
          </a:xfrm>
        </p:spPr>
        <p:txBody>
          <a:bodyPr/>
          <a:lstStyle/>
          <a:p>
            <a:pPr algn="ctr"/>
            <a:r>
              <a:rPr lang="en-US" altLang="en-US" sz="3200" dirty="0"/>
              <a:t>FINANCIAL RATIO ANALYSIS IN THE LAST 5 YEARS</a:t>
            </a:r>
            <a:endParaRPr lang="en-US" altLang="en-US" sz="3200" dirty="0">
              <a:ea typeface="微軟正黑體" panose="020B0604030504040204" pitchFamily="34" charset="-120"/>
            </a:endParaRPr>
          </a:p>
        </p:txBody>
      </p:sp>
      <p:graphicFrame>
        <p:nvGraphicFramePr>
          <p:cNvPr id="2" name="內容版面配置區 5"/>
          <p:cNvGraphicFramePr>
            <a:graphicFrameLocks noGrp="1"/>
          </p:cNvGraphicFramePr>
          <p:nvPr>
            <p:ph idx="1"/>
            <p:extLst>
              <p:ext uri="{D42A27DB-BD31-4B8C-83A1-F6EECF244321}">
                <p14:modId xmlns:p14="http://schemas.microsoft.com/office/powerpoint/2010/main" val="1041387286"/>
              </p:ext>
            </p:extLst>
          </p:nvPr>
        </p:nvGraphicFramePr>
        <p:xfrm>
          <a:off x="660400" y="1397000"/>
          <a:ext cx="112268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標題 1"/>
          <p:cNvSpPr>
            <a:spLocks noGrp="1"/>
          </p:cNvSpPr>
          <p:nvPr>
            <p:ph type="title"/>
          </p:nvPr>
        </p:nvSpPr>
        <p:spPr>
          <a:xfrm>
            <a:off x="4875213" y="2763838"/>
            <a:ext cx="3884474" cy="979487"/>
          </a:xfrm>
        </p:spPr>
        <p:txBody>
          <a:bodyPr/>
          <a:lstStyle/>
          <a:p>
            <a:r>
              <a:rPr lang="en-US" altLang="en-US" sz="8800" b="1" dirty="0"/>
              <a:t>Q&amp;A</a:t>
            </a:r>
            <a:endParaRPr lang="en-US" altLang="en-US" sz="8800" b="1" dirty="0">
              <a:ea typeface="微軟正黑體" panose="020B0604030504040204" pitchFamily="34"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468442" y="937296"/>
            <a:ext cx="8915399" cy="943243"/>
          </a:xfrm>
        </p:spPr>
        <p:txBody>
          <a:bodyPr>
            <a:normAutofit/>
          </a:bodyPr>
          <a:lstStyle/>
          <a:p>
            <a:pPr fontAlgn="auto">
              <a:spcAft>
                <a:spcPts val="0"/>
              </a:spcAft>
              <a:defRPr/>
            </a:pPr>
            <a:r>
              <a:rPr altLang="en-US" sz="5400"/>
              <a:t>Disclaimer</a:t>
            </a:r>
          </a:p>
        </p:txBody>
      </p:sp>
      <p:sp>
        <p:nvSpPr>
          <p:cNvPr id="3" name="文字版面配置區 2"/>
          <p:cNvSpPr>
            <a:spLocks noGrp="1"/>
          </p:cNvSpPr>
          <p:nvPr>
            <p:ph type="body" idx="1"/>
          </p:nvPr>
        </p:nvSpPr>
        <p:spPr>
          <a:xfrm>
            <a:off x="2589213" y="2155825"/>
            <a:ext cx="8915400" cy="3503613"/>
          </a:xfrm>
        </p:spPr>
        <p:txBody>
          <a:bodyPr>
            <a:normAutofit/>
          </a:bodyPr>
          <a:lstStyle/>
          <a:p>
            <a:pPr algn="just">
              <a:lnSpc>
                <a:spcPct val="140000"/>
              </a:lnSpc>
            </a:pPr>
            <a:r>
              <a:rPr lang="en-US" altLang="en-US" sz="2400">
                <a:latin typeface="Calibri" panose="020F0502020204030204" pitchFamily="34" charset="0"/>
              </a:rPr>
              <a:t>Information </a:t>
            </a:r>
            <a:r>
              <a:rPr lang="en-US" altLang="zh-TW" sz="2400">
                <a:latin typeface="Calibri" panose="020F0502020204030204" pitchFamily="34" charset="0"/>
              </a:rPr>
              <a:t>in</a:t>
            </a:r>
            <a:r>
              <a:rPr lang="en-US" altLang="en-US" sz="2400">
                <a:latin typeface="Calibri" panose="020F0502020204030204" pitchFamily="34" charset="0"/>
              </a:rPr>
              <a:t> this presentation may include forward-looking statements; however, it is not limited to statements on all of our possible business activities, events or developments. Such statements are based on our assumptions on future operation, political, economic and market factors not in our control. Actual operational outcomes may be significantly different from such statements.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標題 1"/>
          <p:cNvSpPr>
            <a:spLocks noGrp="1"/>
          </p:cNvSpPr>
          <p:nvPr>
            <p:ph type="title"/>
          </p:nvPr>
        </p:nvSpPr>
        <p:spPr>
          <a:xfrm>
            <a:off x="1992313" y="352425"/>
            <a:ext cx="9504362" cy="981075"/>
          </a:xfrm>
        </p:spPr>
        <p:txBody>
          <a:bodyPr/>
          <a:lstStyle/>
          <a:p>
            <a:r>
              <a:rPr lang="en-US" altLang="en-US" sz="4800" b="1"/>
              <a:t>Company Historical Highlights</a:t>
            </a:r>
            <a:endParaRPr lang="en-US" altLang="en-US" sz="4800" b="1">
              <a:ea typeface="微軟正黑體" panose="020B0604030504040204" pitchFamily="34" charset="-120"/>
            </a:endParaRPr>
          </a:p>
        </p:txBody>
      </p:sp>
      <p:sp>
        <p:nvSpPr>
          <p:cNvPr id="3" name="內容版面配置區 2"/>
          <p:cNvSpPr>
            <a:spLocks noGrp="1"/>
          </p:cNvSpPr>
          <p:nvPr>
            <p:ph idx="1"/>
          </p:nvPr>
        </p:nvSpPr>
        <p:spPr>
          <a:xfrm>
            <a:off x="1957388" y="1417638"/>
            <a:ext cx="9812337" cy="5037137"/>
          </a:xfrm>
        </p:spPr>
        <p:txBody>
          <a:bodyPr>
            <a:noAutofit/>
          </a:bodyPr>
          <a:lstStyle/>
          <a:p>
            <a:pPr>
              <a:lnSpc>
                <a:spcPts val="2600"/>
              </a:lnSpc>
              <a:spcBef>
                <a:spcPct val="0"/>
              </a:spcBef>
              <a:tabLst>
                <a:tab pos="1882775" algn="l"/>
              </a:tabLst>
            </a:pPr>
            <a:r>
              <a:rPr lang="en-US" altLang="zh-TW" sz="1800">
                <a:latin typeface="Calibri" panose="020F0502020204030204" pitchFamily="34" charset="0"/>
              </a:rPr>
              <a:t>June  1973	Established in Taipei City on June 21, 1973. The registered capital is 	NT$50,000,000.</a:t>
            </a:r>
          </a:p>
          <a:p>
            <a:pPr>
              <a:lnSpc>
                <a:spcPts val="2600"/>
              </a:lnSpc>
              <a:spcBef>
                <a:spcPct val="0"/>
              </a:spcBef>
              <a:tabLst>
                <a:tab pos="1882775" algn="l"/>
              </a:tabLst>
            </a:pPr>
            <a:r>
              <a:rPr lang="en-US" altLang="zh-TW" sz="1800">
                <a:latin typeface="Calibri" panose="020F0502020204030204" pitchFamily="34" charset="0"/>
              </a:rPr>
              <a:t>April  1977	Completed Linyuan Factory in Kaohsiung. Started producing detergent-use alkyl 	benzenes.</a:t>
            </a:r>
          </a:p>
          <a:p>
            <a:pPr>
              <a:lnSpc>
                <a:spcPts val="2600"/>
              </a:lnSpc>
              <a:spcBef>
                <a:spcPct val="0"/>
              </a:spcBef>
              <a:tabLst>
                <a:tab pos="1882775" algn="l"/>
              </a:tabLst>
            </a:pPr>
            <a:r>
              <a:rPr lang="en-US" altLang="zh-TW" sz="1800">
                <a:latin typeface="Calibri" panose="020F0502020204030204" pitchFamily="34" charset="0"/>
              </a:rPr>
              <a:t>July    1986	Initial Public Offering of Company Stocks.</a:t>
            </a:r>
          </a:p>
          <a:p>
            <a:pPr>
              <a:lnSpc>
                <a:spcPts val="2600"/>
              </a:lnSpc>
              <a:spcBef>
                <a:spcPct val="0"/>
              </a:spcBef>
              <a:tabLst>
                <a:tab pos="1882775" algn="l"/>
              </a:tabLst>
            </a:pPr>
            <a:r>
              <a:rPr lang="en-US" altLang="zh-TW" sz="1800">
                <a:latin typeface="Calibri" panose="020F0502020204030204" pitchFamily="34" charset="0"/>
              </a:rPr>
              <a:t>Oct.   2004	Nonylphenol plant expansion, annual production capacity increased to 25KT.</a:t>
            </a:r>
          </a:p>
          <a:p>
            <a:pPr>
              <a:lnSpc>
                <a:spcPts val="2600"/>
              </a:lnSpc>
              <a:spcBef>
                <a:spcPct val="0"/>
              </a:spcBef>
              <a:tabLst>
                <a:tab pos="1882775" algn="l"/>
              </a:tabLst>
            </a:pPr>
            <a:r>
              <a:rPr lang="en-US" altLang="zh-TW" sz="1800">
                <a:latin typeface="Calibri" panose="020F0502020204030204" pitchFamily="34" charset="0"/>
              </a:rPr>
              <a:t>Dec.   2010	Upgrade alkylation equipments. Increased the total capacity of alkyl benzenes </a:t>
            </a:r>
          </a:p>
          <a:p>
            <a:pPr>
              <a:lnSpc>
                <a:spcPts val="2600"/>
              </a:lnSpc>
              <a:spcBef>
                <a:spcPct val="0"/>
              </a:spcBef>
              <a:tabLst>
                <a:tab pos="1882775" algn="l"/>
              </a:tabLst>
            </a:pPr>
            <a:r>
              <a:rPr lang="en-US" altLang="zh-TW" sz="1800">
                <a:latin typeface="Calibri" panose="020F0502020204030204" pitchFamily="34" charset="0"/>
              </a:rPr>
              <a:t>                               to 125KT.</a:t>
            </a:r>
          </a:p>
          <a:p>
            <a:pPr>
              <a:lnSpc>
                <a:spcPts val="2600"/>
              </a:lnSpc>
              <a:spcBef>
                <a:spcPct val="0"/>
              </a:spcBef>
              <a:tabLst>
                <a:tab pos="1882775" algn="l"/>
              </a:tabLst>
            </a:pPr>
            <a:r>
              <a:rPr lang="en-US" altLang="zh-TW" sz="1800">
                <a:latin typeface="Calibri" panose="020F0502020204030204" pitchFamily="34" charset="0"/>
              </a:rPr>
              <a:t>Jan.    2014  	Granted the permission to release the first domestic unsecured convertible 	debenture. The total amount is NT$ 0.7 billion. The debenture has been listed 	since February 20th in the year.</a:t>
            </a:r>
            <a:endParaRPr lang="en-US" altLang="zh-TW" sz="1800">
              <a:latin typeface="Calibri" panose="020F0502020204030204" pitchFamily="34" charset="0"/>
              <a:ea typeface="微軟正黑體" panose="020B0604030504040204" pitchFamily="34" charset="-120"/>
            </a:endParaRPr>
          </a:p>
          <a:p>
            <a:pPr>
              <a:lnSpc>
                <a:spcPts val="2600"/>
              </a:lnSpc>
              <a:spcBef>
                <a:spcPct val="0"/>
              </a:spcBef>
              <a:tabLst>
                <a:tab pos="1882775" algn="l"/>
              </a:tabLst>
            </a:pPr>
            <a:r>
              <a:rPr lang="en-US" altLang="zh-TW" sz="1800">
                <a:latin typeface="Calibri" panose="020F0502020204030204" pitchFamily="34" charset="0"/>
              </a:rPr>
              <a:t>May   2016          Completed plant debottleneck of Hydrogenated Hydrocarbon Resin, annual             </a:t>
            </a:r>
          </a:p>
          <a:p>
            <a:pPr>
              <a:lnSpc>
                <a:spcPts val="2600"/>
              </a:lnSpc>
              <a:spcBef>
                <a:spcPct val="0"/>
              </a:spcBef>
              <a:buFont typeface="Wingdings 2" panose="05020102010507070707" pitchFamily="18" charset="2"/>
              <a:buNone/>
              <a:tabLst>
                <a:tab pos="1882775" algn="l"/>
              </a:tabLst>
            </a:pPr>
            <a:r>
              <a:rPr lang="en-US" altLang="zh-TW" sz="1800">
                <a:latin typeface="Calibri" panose="020F0502020204030204" pitchFamily="34" charset="0"/>
              </a:rPr>
              <a:t>                                    production capacity increased to 24KT.</a:t>
            </a:r>
            <a:endParaRPr lang="en-US" altLang="en-US" sz="1800">
              <a:latin typeface="Calibri" panose="020F0502020204030204" pitchFamily="34" charset="0"/>
            </a:endParaRPr>
          </a:p>
          <a:p>
            <a:pPr>
              <a:lnSpc>
                <a:spcPts val="2600"/>
              </a:lnSpc>
              <a:spcBef>
                <a:spcPct val="0"/>
              </a:spcBef>
              <a:tabLst>
                <a:tab pos="1882775" algn="l"/>
              </a:tabLst>
            </a:pPr>
            <a:r>
              <a:rPr lang="en-US" altLang="zh-TW" sz="1800">
                <a:latin typeface="Calibri" panose="020F0502020204030204" pitchFamily="34" charset="0"/>
              </a:rPr>
              <a:t>April</a:t>
            </a:r>
            <a:r>
              <a:rPr lang="zh-TW" altLang="en-US" sz="1800">
                <a:latin typeface="Calibri" panose="020F0502020204030204" pitchFamily="34" charset="0"/>
              </a:rPr>
              <a:t> </a:t>
            </a:r>
            <a:r>
              <a:rPr lang="en-US" altLang="zh-TW" sz="1800">
                <a:latin typeface="Calibri" panose="020F0502020204030204" pitchFamily="34" charset="0"/>
              </a:rPr>
              <a:t> 2018           Started-up 40KTA Nonylphenol Plant in Jiangsu, China. The plant is 50-50 JV with          </a:t>
            </a:r>
          </a:p>
          <a:p>
            <a:pPr>
              <a:lnSpc>
                <a:spcPts val="2600"/>
              </a:lnSpc>
              <a:spcBef>
                <a:spcPct val="0"/>
              </a:spcBef>
              <a:buFont typeface="Wingdings 2" panose="05020102010507070707" pitchFamily="18" charset="2"/>
              <a:buNone/>
              <a:tabLst>
                <a:tab pos="1882775" algn="l"/>
              </a:tabLst>
            </a:pPr>
            <a:r>
              <a:rPr lang="en-US" altLang="zh-TW" sz="1800">
                <a:latin typeface="Calibri" panose="020F0502020204030204" pitchFamily="34" charset="0"/>
              </a:rPr>
              <a:t>                                   Chang Chun Group.</a:t>
            </a:r>
            <a:endParaRPr lang="en-US" altLang="en-US" sz="1800">
              <a:latin typeface="Calibri" panose="020F0502020204030204" pitchFamily="34" charset="0"/>
            </a:endParaRPr>
          </a:p>
          <a:p>
            <a:pPr>
              <a:spcBef>
                <a:spcPct val="0"/>
              </a:spcBef>
              <a:tabLst>
                <a:tab pos="1882775" algn="l"/>
              </a:tabLst>
            </a:pPr>
            <a:endParaRPr lang="en-US" altLang="en-US" sz="1800">
              <a:latin typeface="Calibri" panose="020F0502020204030204" pitchFamily="34" charset="0"/>
            </a:endParaRPr>
          </a:p>
          <a:p>
            <a:pPr>
              <a:spcBef>
                <a:spcPct val="0"/>
              </a:spcBef>
              <a:tabLst>
                <a:tab pos="1882775" algn="l"/>
              </a:tabLst>
            </a:pPr>
            <a:endParaRPr lang="en-US" altLang="en-US" sz="1800">
              <a:latin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2"/>
          <p:cNvSpPr>
            <a:spLocks noGrp="1"/>
          </p:cNvSpPr>
          <p:nvPr>
            <p:ph type="title"/>
          </p:nvPr>
        </p:nvSpPr>
        <p:spPr>
          <a:xfrm>
            <a:off x="2595563" y="968375"/>
            <a:ext cx="8915400" cy="1133475"/>
          </a:xfrm>
        </p:spPr>
        <p:txBody>
          <a:bodyPr/>
          <a:lstStyle/>
          <a:p>
            <a:r>
              <a:rPr lang="en-US" altLang="en-US" b="1"/>
              <a:t>Business Scope</a:t>
            </a:r>
          </a:p>
        </p:txBody>
      </p:sp>
      <p:sp>
        <p:nvSpPr>
          <p:cNvPr id="2" name="文字版面配置區 1"/>
          <p:cNvSpPr>
            <a:spLocks noGrp="1"/>
          </p:cNvSpPr>
          <p:nvPr>
            <p:ph type="body" idx="1"/>
          </p:nvPr>
        </p:nvSpPr>
        <p:spPr>
          <a:xfrm>
            <a:off x="2589213" y="1957388"/>
            <a:ext cx="8921750" cy="2930525"/>
          </a:xfrm>
        </p:spPr>
        <p:txBody>
          <a:bodyPr/>
          <a:lstStyle/>
          <a:p>
            <a:pPr marL="285750" indent="-285750">
              <a:buFont typeface="Arial" panose="020B0604020202020204" pitchFamily="34" charset="0"/>
              <a:buChar char="•"/>
            </a:pPr>
            <a:r>
              <a:rPr lang="en-US" altLang="en-US" sz="3200">
                <a:solidFill>
                  <a:srgbClr val="595959"/>
                </a:solidFill>
                <a:latin typeface="Calibri" panose="020F0502020204030204" pitchFamily="34" charset="0"/>
              </a:rPr>
              <a:t>Main business:</a:t>
            </a:r>
            <a:endParaRPr lang="en-US" altLang="zh-TW" sz="3200">
              <a:solidFill>
                <a:srgbClr val="595959"/>
              </a:solidFill>
              <a:latin typeface="Calibri" panose="020F0502020204030204" pitchFamily="34" charset="0"/>
              <a:ea typeface="微軟正黑體" panose="020B0604030504040204" pitchFamily="34" charset="-120"/>
            </a:endParaRPr>
          </a:p>
          <a:p>
            <a:pPr marL="285750" indent="-285750"/>
            <a:r>
              <a:rPr lang="en-US" altLang="zh-TW" sz="3200">
                <a:solidFill>
                  <a:srgbClr val="595959"/>
                </a:solidFill>
                <a:latin typeface="Calibri" panose="020F0502020204030204" pitchFamily="34" charset="0"/>
              </a:rPr>
              <a:t>  </a:t>
            </a:r>
            <a:r>
              <a:rPr lang="en-US" altLang="en-US" sz="3200">
                <a:solidFill>
                  <a:srgbClr val="595959"/>
                </a:solidFill>
                <a:latin typeface="Calibri" panose="020F0502020204030204" pitchFamily="34" charset="0"/>
              </a:rPr>
              <a:t>We're committed to the manufacturing and sale of alkyl benzene, alkyl phenol, and hydrocarbon resin and their derivatives. We also manage the operation and investment of related businesses.</a:t>
            </a:r>
            <a:endParaRPr lang="en-US" altLang="en-US" sz="3200">
              <a:solidFill>
                <a:srgbClr val="595959"/>
              </a:solidFill>
              <a:latin typeface="Calibri" panose="020F0502020204030204" pitchFamily="34" charset="0"/>
              <a:ea typeface="微軟正黑體" panose="020B0604030504040204" pitchFamily="34" charset="-12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768475" y="157163"/>
            <a:ext cx="9736138" cy="3049587"/>
          </a:xfrm>
        </p:spPr>
        <p:txBody>
          <a:bodyPr/>
          <a:lstStyle/>
          <a:p>
            <a:pPr marL="457200" indent="-457200">
              <a:lnSpc>
                <a:spcPts val="4000"/>
              </a:lnSpc>
              <a:spcBef>
                <a:spcPts val="2400"/>
              </a:spcBef>
              <a:spcAft>
                <a:spcPts val="1800"/>
              </a:spcAft>
              <a:buFontTx/>
              <a:buChar char="•"/>
            </a:pPr>
            <a:r>
              <a:rPr lang="en-US" altLang="zh-TW" sz="3200" dirty="0">
                <a:ea typeface="新細明體" panose="02020500000000000000" pitchFamily="18" charset="-120"/>
              </a:rPr>
              <a:t>Business Proportion for Main Products (Departments)</a:t>
            </a:r>
            <a:br>
              <a:rPr lang="zh-TW" altLang="zh-TW" dirty="0"/>
            </a:br>
            <a:r>
              <a:rPr lang="en-US" altLang="en-US" sz="2400" dirty="0"/>
              <a:t>Our main business focuses on the manufacturing and sale of the products and derivatives below: Alkyl benzene, alkyl phenol, alkyl benzene sulfonic acid and hydrocarbon resin.</a:t>
            </a:r>
          </a:p>
        </p:txBody>
      </p:sp>
      <p:graphicFrame>
        <p:nvGraphicFramePr>
          <p:cNvPr id="4" name="表格 3"/>
          <p:cNvGraphicFramePr>
            <a:graphicFrameLocks noGrp="1"/>
          </p:cNvGraphicFramePr>
          <p:nvPr>
            <p:extLst>
              <p:ext uri="{D42A27DB-BD31-4B8C-83A1-F6EECF244321}">
                <p14:modId xmlns:p14="http://schemas.microsoft.com/office/powerpoint/2010/main" val="1880298078"/>
              </p:ext>
            </p:extLst>
          </p:nvPr>
        </p:nvGraphicFramePr>
        <p:xfrm>
          <a:off x="2179638" y="2846388"/>
          <a:ext cx="9494837" cy="3114674"/>
        </p:xfrm>
        <a:graphic>
          <a:graphicData uri="http://schemas.openxmlformats.org/drawingml/2006/table">
            <a:tbl>
              <a:tblPr firstRow="1" bandRow="1">
                <a:tableStyleId>{5C22544A-7EE6-4342-B048-85BDC9FD1C3A}</a:tableStyleId>
              </a:tblPr>
              <a:tblGrid>
                <a:gridCol w="3125607">
                  <a:extLst>
                    <a:ext uri="{9D8B030D-6E8A-4147-A177-3AD203B41FA5}">
                      <a16:colId xmlns:a16="http://schemas.microsoft.com/office/drawing/2014/main" val="20000"/>
                    </a:ext>
                  </a:extLst>
                </a:gridCol>
                <a:gridCol w="1647646">
                  <a:extLst>
                    <a:ext uri="{9D8B030D-6E8A-4147-A177-3AD203B41FA5}">
                      <a16:colId xmlns:a16="http://schemas.microsoft.com/office/drawing/2014/main" val="20001"/>
                    </a:ext>
                  </a:extLst>
                </a:gridCol>
                <a:gridCol w="1457864">
                  <a:extLst>
                    <a:ext uri="{9D8B030D-6E8A-4147-A177-3AD203B41FA5}">
                      <a16:colId xmlns:a16="http://schemas.microsoft.com/office/drawing/2014/main" val="20002"/>
                    </a:ext>
                  </a:extLst>
                </a:gridCol>
                <a:gridCol w="1868940">
                  <a:extLst>
                    <a:ext uri="{9D8B030D-6E8A-4147-A177-3AD203B41FA5}">
                      <a16:colId xmlns:a16="http://schemas.microsoft.com/office/drawing/2014/main" val="20003"/>
                    </a:ext>
                  </a:extLst>
                </a:gridCol>
                <a:gridCol w="1394780">
                  <a:extLst>
                    <a:ext uri="{9D8B030D-6E8A-4147-A177-3AD203B41FA5}">
                      <a16:colId xmlns:a16="http://schemas.microsoft.com/office/drawing/2014/main" val="20004"/>
                    </a:ext>
                  </a:extLst>
                </a:gridCol>
              </a:tblGrid>
              <a:tr h="457293">
                <a:tc>
                  <a:txBody>
                    <a:bodyPr/>
                    <a:lstStyle/>
                    <a:p>
                      <a:pPr algn="ctr"/>
                      <a:r>
                        <a:rPr lang="zh-TW" altLang="en-US" sz="2400" dirty="0">
                          <a:latin typeface="+mj-lt"/>
                        </a:rPr>
                        <a:t>Year</a:t>
                      </a:r>
                      <a:endParaRPr lang="en-US" altLang="en-US" sz="2400" dirty="0">
                        <a:latin typeface="+mj-lt"/>
                        <a:ea typeface="+mj-ea"/>
                      </a:endParaRPr>
                    </a:p>
                  </a:txBody>
                  <a:tcPr marT="45729" marB="45729"/>
                </a:tc>
                <a:tc gridSpan="2">
                  <a:txBody>
                    <a:bodyPr/>
                    <a:lstStyle/>
                    <a:p>
                      <a:pPr algn="ctr"/>
                      <a:r>
                        <a:rPr lang="en-US" altLang="zh-TW" sz="2400" dirty="0">
                          <a:latin typeface="+mj-lt"/>
                        </a:rPr>
                        <a:t>2023</a:t>
                      </a:r>
                      <a:endParaRPr lang="en-US" altLang="en-US" sz="2400" dirty="0">
                        <a:latin typeface="+mj-lt"/>
                        <a:ea typeface="+mj-ea"/>
                      </a:endParaRPr>
                    </a:p>
                  </a:txBody>
                  <a:tcPr marT="45729" marB="45729"/>
                </a:tc>
                <a:tc hMerge="1">
                  <a:txBody>
                    <a:bodyPr/>
                    <a:lstStyle/>
                    <a:p>
                      <a:endParaRPr lang="zh-TW" altLang="en-US" dirty="0"/>
                    </a:p>
                  </a:txBody>
                  <a:tcPr/>
                </a:tc>
                <a:tc gridSpan="2">
                  <a:txBody>
                    <a:bodyPr/>
                    <a:lstStyle/>
                    <a:p>
                      <a:pPr algn="ctr"/>
                      <a:r>
                        <a:rPr lang="en-US" altLang="zh-TW" sz="2400" dirty="0">
                          <a:latin typeface="+mj-lt"/>
                        </a:rPr>
                        <a:t>2022</a:t>
                      </a:r>
                      <a:endParaRPr lang="en-US" altLang="en-US" sz="2400" dirty="0">
                        <a:latin typeface="+mj-lt"/>
                        <a:ea typeface="+mj-ea"/>
                      </a:endParaRPr>
                    </a:p>
                  </a:txBody>
                  <a:tcPr marT="45729" marB="45729"/>
                </a:tc>
                <a:tc hMerge="1">
                  <a:txBody>
                    <a:bodyPr/>
                    <a:lstStyle/>
                    <a:p>
                      <a:endParaRPr lang="zh-TW" altLang="en-US" dirty="0"/>
                    </a:p>
                  </a:txBody>
                  <a:tcPr/>
                </a:tc>
                <a:extLst>
                  <a:ext uri="{0D108BD9-81ED-4DB2-BD59-A6C34878D82A}">
                    <a16:rowId xmlns:a16="http://schemas.microsoft.com/office/drawing/2014/main" val="10000"/>
                  </a:ext>
                </a:extLst>
              </a:tr>
              <a:tr h="457293">
                <a:tc>
                  <a:txBody>
                    <a:bodyPr/>
                    <a:lstStyle/>
                    <a:p>
                      <a:pPr algn="ctr"/>
                      <a:r>
                        <a:rPr lang="zh-TW" altLang="en-US" sz="2400" dirty="0">
                          <a:latin typeface="+mj-lt"/>
                        </a:rPr>
                        <a:t>Item</a:t>
                      </a:r>
                      <a:endParaRPr lang="en-US" altLang="en-US" sz="2400" dirty="0">
                        <a:latin typeface="+mj-lt"/>
                        <a:ea typeface="+mj-ea"/>
                      </a:endParaRPr>
                    </a:p>
                  </a:txBody>
                  <a:tcPr marT="45729" marB="45729"/>
                </a:tc>
                <a:tc>
                  <a:txBody>
                    <a:bodyPr/>
                    <a:lstStyle/>
                    <a:p>
                      <a:pPr algn="ctr"/>
                      <a:r>
                        <a:rPr lang="zh-TW" altLang="en-US" sz="2400" dirty="0">
                          <a:latin typeface="+mj-lt"/>
                        </a:rPr>
                        <a:t>Amount</a:t>
                      </a:r>
                      <a:endParaRPr lang="en-US" altLang="en-US" sz="2400" dirty="0">
                        <a:latin typeface="+mj-lt"/>
                        <a:ea typeface="+mj-ea"/>
                      </a:endParaRPr>
                    </a:p>
                  </a:txBody>
                  <a:tcPr marT="45729" marB="45729"/>
                </a:tc>
                <a:tc>
                  <a:txBody>
                    <a:bodyPr/>
                    <a:lstStyle/>
                    <a:p>
                      <a:pPr algn="ctr"/>
                      <a:r>
                        <a:rPr lang="zh-TW" altLang="en-US" sz="2400" dirty="0">
                          <a:latin typeface="+mj-lt"/>
                        </a:rPr>
                        <a:t>Ratio (%)</a:t>
                      </a:r>
                      <a:endParaRPr lang="en-US" altLang="en-US" sz="2400" dirty="0">
                        <a:latin typeface="+mj-lt"/>
                        <a:ea typeface="+mj-ea"/>
                      </a:endParaRPr>
                    </a:p>
                  </a:txBody>
                  <a:tcPr marT="45729" marB="45729"/>
                </a:tc>
                <a:tc>
                  <a:txBody>
                    <a:bodyPr/>
                    <a:lstStyle/>
                    <a:p>
                      <a:pPr algn="ctr"/>
                      <a:r>
                        <a:rPr lang="zh-TW" altLang="en-US" sz="2400" dirty="0">
                          <a:latin typeface="+mj-lt"/>
                        </a:rPr>
                        <a:t>Amount</a:t>
                      </a:r>
                      <a:endParaRPr lang="en-US" altLang="en-US" sz="2400" dirty="0">
                        <a:latin typeface="+mj-lt"/>
                        <a:ea typeface="+mj-ea"/>
                      </a:endParaRPr>
                    </a:p>
                  </a:txBody>
                  <a:tcPr marT="45729" marB="45729"/>
                </a:tc>
                <a:tc>
                  <a:txBody>
                    <a:bodyPr/>
                    <a:lstStyle/>
                    <a:p>
                      <a:pPr algn="ctr"/>
                      <a:r>
                        <a:rPr lang="zh-TW" altLang="en-US" sz="2400" dirty="0">
                          <a:latin typeface="+mj-lt"/>
                        </a:rPr>
                        <a:t>Ratio (%)</a:t>
                      </a:r>
                      <a:endParaRPr lang="en-US" altLang="en-US" sz="2400" dirty="0">
                        <a:latin typeface="+mj-lt"/>
                        <a:ea typeface="+mj-ea"/>
                      </a:endParaRPr>
                    </a:p>
                  </a:txBody>
                  <a:tcPr marT="45729" marB="45729"/>
                </a:tc>
                <a:extLst>
                  <a:ext uri="{0D108BD9-81ED-4DB2-BD59-A6C34878D82A}">
                    <a16:rowId xmlns:a16="http://schemas.microsoft.com/office/drawing/2014/main" val="10001"/>
                  </a:ext>
                </a:extLst>
              </a:tr>
              <a:tr h="457293">
                <a:tc>
                  <a:txBody>
                    <a:bodyPr/>
                    <a:lstStyle/>
                    <a:p>
                      <a:r>
                        <a:rPr lang="zh-TW" altLang="en-US" sz="2400" dirty="0">
                          <a:latin typeface="+mj-lt"/>
                        </a:rPr>
                        <a:t>Alkylation</a:t>
                      </a:r>
                      <a:r>
                        <a:rPr lang="zh-TW" altLang="en-US" sz="2400" baseline="0" dirty="0">
                          <a:latin typeface="+mj-lt"/>
                        </a:rPr>
                        <a:t> </a:t>
                      </a:r>
                      <a:r>
                        <a:rPr lang="zh-TW" altLang="en-US" sz="2400" dirty="0">
                          <a:latin typeface="+mj-lt"/>
                        </a:rPr>
                        <a:t>Department</a:t>
                      </a:r>
                      <a:endParaRPr lang="en-US" altLang="en-US" sz="2400" dirty="0">
                        <a:latin typeface="+mj-lt"/>
                        <a:ea typeface="+mj-ea"/>
                      </a:endParaRPr>
                    </a:p>
                  </a:txBody>
                  <a:tcPr marT="45729" marB="45729"/>
                </a:tc>
                <a:tc>
                  <a:txBody>
                    <a:bodyPr/>
                    <a:lstStyle/>
                    <a:p>
                      <a:pPr algn="r"/>
                      <a:r>
                        <a:rPr lang="en-US" altLang="zh-TW" sz="2400" dirty="0">
                          <a:latin typeface="+mj-ea"/>
                          <a:ea typeface="+mj-ea"/>
                        </a:rPr>
                        <a:t>7,355,600</a:t>
                      </a:r>
                    </a:p>
                  </a:txBody>
                  <a:tcPr/>
                </a:tc>
                <a:tc>
                  <a:txBody>
                    <a:bodyPr/>
                    <a:lstStyle/>
                    <a:p>
                      <a:pPr algn="r"/>
                      <a:r>
                        <a:rPr lang="en-US" altLang="zh-TW" sz="2400" dirty="0">
                          <a:latin typeface="+mj-ea"/>
                          <a:ea typeface="+mj-ea"/>
                        </a:rPr>
                        <a:t>77.98</a:t>
                      </a:r>
                      <a:endParaRPr lang="zh-TW" altLang="en-US" sz="2400" dirty="0">
                        <a:latin typeface="+mj-ea"/>
                        <a:ea typeface="+mj-ea"/>
                      </a:endParaRPr>
                    </a:p>
                  </a:txBody>
                  <a:tcPr/>
                </a:tc>
                <a:tc>
                  <a:txBody>
                    <a:bodyPr/>
                    <a:lstStyle/>
                    <a:p>
                      <a:pPr algn="r"/>
                      <a:r>
                        <a:rPr lang="en-US" altLang="zh-TW" sz="2400" dirty="0">
                          <a:latin typeface="+mj-ea"/>
                          <a:ea typeface="+mj-ea"/>
                        </a:rPr>
                        <a:t>8,421,958</a:t>
                      </a:r>
                    </a:p>
                  </a:txBody>
                  <a:tcPr/>
                </a:tc>
                <a:tc>
                  <a:txBody>
                    <a:bodyPr/>
                    <a:lstStyle/>
                    <a:p>
                      <a:pPr algn="r"/>
                      <a:r>
                        <a:rPr lang="en-US" altLang="zh-TW" sz="2400" dirty="0">
                          <a:latin typeface="+mj-ea"/>
                          <a:ea typeface="+mj-ea"/>
                        </a:rPr>
                        <a:t>79.67</a:t>
                      </a:r>
                      <a:endParaRPr lang="zh-TW" altLang="en-US" sz="2400" dirty="0">
                        <a:latin typeface="+mj-ea"/>
                        <a:ea typeface="+mj-ea"/>
                      </a:endParaRPr>
                    </a:p>
                  </a:txBody>
                  <a:tcPr/>
                </a:tc>
                <a:extLst>
                  <a:ext uri="{0D108BD9-81ED-4DB2-BD59-A6C34878D82A}">
                    <a16:rowId xmlns:a16="http://schemas.microsoft.com/office/drawing/2014/main" val="10002"/>
                  </a:ext>
                </a:extLst>
              </a:tr>
              <a:tr h="457293">
                <a:tc>
                  <a:txBody>
                    <a:bodyPr/>
                    <a:lstStyle/>
                    <a:p>
                      <a:r>
                        <a:rPr lang="zh-TW" altLang="en-US" sz="2400" dirty="0">
                          <a:latin typeface="+mj-lt"/>
                        </a:rPr>
                        <a:t>Resin Department</a:t>
                      </a:r>
                      <a:endParaRPr lang="en-US" altLang="en-US" sz="2400" dirty="0">
                        <a:latin typeface="+mj-lt"/>
                        <a:ea typeface="+mj-ea"/>
                      </a:endParaRPr>
                    </a:p>
                  </a:txBody>
                  <a:tcPr marT="45729" marB="45729"/>
                </a:tc>
                <a:tc>
                  <a:txBody>
                    <a:bodyPr/>
                    <a:lstStyle/>
                    <a:p>
                      <a:pPr algn="r"/>
                      <a:r>
                        <a:rPr lang="en-US" altLang="zh-TW" sz="2400" dirty="0">
                          <a:latin typeface="+mj-ea"/>
                          <a:ea typeface="+mj-ea"/>
                        </a:rPr>
                        <a:t>1,479,711</a:t>
                      </a:r>
                      <a:endParaRPr lang="zh-TW" altLang="en-US" sz="2400" dirty="0">
                        <a:latin typeface="+mj-ea"/>
                        <a:ea typeface="+mj-ea"/>
                      </a:endParaRPr>
                    </a:p>
                  </a:txBody>
                  <a:tcPr/>
                </a:tc>
                <a:tc>
                  <a:txBody>
                    <a:bodyPr/>
                    <a:lstStyle/>
                    <a:p>
                      <a:pPr algn="r"/>
                      <a:r>
                        <a:rPr lang="en-US" altLang="zh-TW" sz="2400" dirty="0">
                          <a:latin typeface="+mj-ea"/>
                          <a:ea typeface="+mj-ea"/>
                        </a:rPr>
                        <a:t>15.69</a:t>
                      </a:r>
                      <a:endParaRPr lang="zh-TW" altLang="en-US" sz="2400" dirty="0">
                        <a:latin typeface="+mj-ea"/>
                        <a:ea typeface="+mj-ea"/>
                      </a:endParaRPr>
                    </a:p>
                  </a:txBody>
                  <a:tcPr/>
                </a:tc>
                <a:tc>
                  <a:txBody>
                    <a:bodyPr/>
                    <a:lstStyle/>
                    <a:p>
                      <a:pPr algn="r"/>
                      <a:r>
                        <a:rPr lang="en-US" altLang="zh-TW" sz="2400" dirty="0">
                          <a:latin typeface="+mj-ea"/>
                          <a:ea typeface="+mj-ea"/>
                        </a:rPr>
                        <a:t>1,626,398</a:t>
                      </a:r>
                      <a:endParaRPr lang="zh-TW" altLang="en-US" sz="2400" dirty="0">
                        <a:latin typeface="+mj-ea"/>
                        <a:ea typeface="+mj-ea"/>
                      </a:endParaRPr>
                    </a:p>
                  </a:txBody>
                  <a:tcPr/>
                </a:tc>
                <a:tc>
                  <a:txBody>
                    <a:bodyPr/>
                    <a:lstStyle/>
                    <a:p>
                      <a:pPr algn="r"/>
                      <a:r>
                        <a:rPr lang="en-US" altLang="zh-TW" sz="2400" dirty="0">
                          <a:latin typeface="+mj-ea"/>
                          <a:ea typeface="+mj-ea"/>
                        </a:rPr>
                        <a:t>15.38</a:t>
                      </a:r>
                      <a:endParaRPr lang="zh-TW" altLang="en-US" sz="2400" dirty="0">
                        <a:latin typeface="+mj-ea"/>
                        <a:ea typeface="+mj-ea"/>
                      </a:endParaRPr>
                    </a:p>
                  </a:txBody>
                  <a:tcPr/>
                </a:tc>
                <a:extLst>
                  <a:ext uri="{0D108BD9-81ED-4DB2-BD59-A6C34878D82A}">
                    <a16:rowId xmlns:a16="http://schemas.microsoft.com/office/drawing/2014/main" val="10003"/>
                  </a:ext>
                </a:extLst>
              </a:tr>
              <a:tr h="457293">
                <a:tc>
                  <a:txBody>
                    <a:bodyPr/>
                    <a:lstStyle/>
                    <a:p>
                      <a:r>
                        <a:rPr lang="zh-TW" altLang="en-US" sz="2400" dirty="0">
                          <a:latin typeface="+mj-lt"/>
                        </a:rPr>
                        <a:t>Agriculture &amp; Others</a:t>
                      </a:r>
                      <a:endParaRPr lang="en-US" altLang="en-US" sz="2400" dirty="0">
                        <a:latin typeface="+mj-lt"/>
                        <a:ea typeface="+mj-ea"/>
                      </a:endParaRPr>
                    </a:p>
                  </a:txBody>
                  <a:tcPr marT="45729" marB="45729"/>
                </a:tc>
                <a:tc>
                  <a:txBody>
                    <a:bodyPr/>
                    <a:lstStyle/>
                    <a:p>
                      <a:pPr algn="r"/>
                      <a:r>
                        <a:rPr lang="en-US" altLang="zh-TW" sz="2400" dirty="0">
                          <a:latin typeface="+mj-ea"/>
                          <a:ea typeface="+mj-ea"/>
                        </a:rPr>
                        <a:t>596,982</a:t>
                      </a:r>
                      <a:endParaRPr lang="zh-TW" altLang="en-US" sz="2400" dirty="0">
                        <a:latin typeface="+mj-ea"/>
                        <a:ea typeface="+mj-ea"/>
                      </a:endParaRPr>
                    </a:p>
                  </a:txBody>
                  <a:tcPr/>
                </a:tc>
                <a:tc>
                  <a:txBody>
                    <a:bodyPr/>
                    <a:lstStyle/>
                    <a:p>
                      <a:pPr algn="r"/>
                      <a:r>
                        <a:rPr lang="en-US" altLang="zh-TW" sz="2400" dirty="0">
                          <a:latin typeface="+mj-ea"/>
                          <a:ea typeface="+mj-ea"/>
                        </a:rPr>
                        <a:t>6.33</a:t>
                      </a:r>
                      <a:endParaRPr lang="zh-TW" altLang="en-US" sz="2400" dirty="0">
                        <a:latin typeface="+mj-ea"/>
                        <a:ea typeface="+mj-ea"/>
                      </a:endParaRPr>
                    </a:p>
                  </a:txBody>
                  <a:tcPr/>
                </a:tc>
                <a:tc>
                  <a:txBody>
                    <a:bodyPr/>
                    <a:lstStyle/>
                    <a:p>
                      <a:pPr algn="r"/>
                      <a:r>
                        <a:rPr lang="en-US" altLang="zh-TW" sz="2400" dirty="0">
                          <a:latin typeface="+mj-ea"/>
                          <a:ea typeface="+mj-ea"/>
                        </a:rPr>
                        <a:t>522,870</a:t>
                      </a:r>
                      <a:endParaRPr lang="zh-TW" altLang="en-US" sz="2400" dirty="0">
                        <a:latin typeface="+mj-ea"/>
                        <a:ea typeface="+mj-ea"/>
                      </a:endParaRPr>
                    </a:p>
                  </a:txBody>
                  <a:tcPr/>
                </a:tc>
                <a:tc>
                  <a:txBody>
                    <a:bodyPr/>
                    <a:lstStyle/>
                    <a:p>
                      <a:pPr algn="r"/>
                      <a:r>
                        <a:rPr lang="en-US" altLang="zh-TW" sz="2400" dirty="0">
                          <a:latin typeface="+mj-ea"/>
                          <a:ea typeface="+mj-ea"/>
                        </a:rPr>
                        <a:t>4.95</a:t>
                      </a:r>
                      <a:endParaRPr lang="zh-TW" altLang="en-US" sz="2400" dirty="0">
                        <a:latin typeface="+mj-ea"/>
                        <a:ea typeface="+mj-ea"/>
                      </a:endParaRPr>
                    </a:p>
                  </a:txBody>
                  <a:tcPr/>
                </a:tc>
                <a:extLst>
                  <a:ext uri="{0D108BD9-81ED-4DB2-BD59-A6C34878D82A}">
                    <a16:rowId xmlns:a16="http://schemas.microsoft.com/office/drawing/2014/main" val="10004"/>
                  </a:ext>
                </a:extLst>
              </a:tr>
              <a:tr h="457293">
                <a:tc>
                  <a:txBody>
                    <a:bodyPr/>
                    <a:lstStyle/>
                    <a:p>
                      <a:r>
                        <a:rPr lang="zh-TW" altLang="en-US" sz="2400" dirty="0">
                          <a:latin typeface="+mj-lt"/>
                        </a:rPr>
                        <a:t>Total</a:t>
                      </a:r>
                      <a:endParaRPr lang="en-US" altLang="en-US" sz="2400" dirty="0">
                        <a:latin typeface="+mj-lt"/>
                        <a:ea typeface="+mj-ea"/>
                      </a:endParaRPr>
                    </a:p>
                  </a:txBody>
                  <a:tcPr marT="45729" marB="45729"/>
                </a:tc>
                <a:tc>
                  <a:txBody>
                    <a:bodyPr/>
                    <a:lstStyle/>
                    <a:p>
                      <a:pPr algn="r"/>
                      <a:r>
                        <a:rPr lang="en-US" altLang="zh-TW" sz="2400" dirty="0">
                          <a:latin typeface="+mj-ea"/>
                          <a:ea typeface="+mj-ea"/>
                        </a:rPr>
                        <a:t>9,432,293</a:t>
                      </a:r>
                      <a:endParaRPr lang="zh-TW" altLang="en-US" sz="2400" dirty="0">
                        <a:latin typeface="+mj-ea"/>
                        <a:ea typeface="+mj-ea"/>
                      </a:endParaRPr>
                    </a:p>
                  </a:txBody>
                  <a:tcPr/>
                </a:tc>
                <a:tc>
                  <a:txBody>
                    <a:bodyPr/>
                    <a:lstStyle/>
                    <a:p>
                      <a:pPr algn="r"/>
                      <a:r>
                        <a:rPr lang="en-US" altLang="zh-TW" sz="2400" dirty="0">
                          <a:latin typeface="+mj-ea"/>
                          <a:ea typeface="+mj-ea"/>
                        </a:rPr>
                        <a:t>100.00</a:t>
                      </a:r>
                      <a:endParaRPr lang="zh-TW" altLang="en-US" sz="2400" dirty="0">
                        <a:latin typeface="+mj-ea"/>
                        <a:ea typeface="+mj-ea"/>
                      </a:endParaRPr>
                    </a:p>
                  </a:txBody>
                  <a:tcPr/>
                </a:tc>
                <a:tc>
                  <a:txBody>
                    <a:bodyPr/>
                    <a:lstStyle/>
                    <a:p>
                      <a:pPr algn="r"/>
                      <a:r>
                        <a:rPr lang="en-US" altLang="zh-TW" sz="2400" dirty="0">
                          <a:latin typeface="+mj-ea"/>
                          <a:ea typeface="+mj-ea"/>
                        </a:rPr>
                        <a:t>10,571,226</a:t>
                      </a:r>
                      <a:endParaRPr lang="zh-TW" altLang="en-US" sz="2400" dirty="0">
                        <a:latin typeface="+mj-ea"/>
                        <a:ea typeface="+mj-ea"/>
                      </a:endParaRPr>
                    </a:p>
                  </a:txBody>
                  <a:tcPr/>
                </a:tc>
                <a:tc>
                  <a:txBody>
                    <a:bodyPr/>
                    <a:lstStyle/>
                    <a:p>
                      <a:pPr algn="r"/>
                      <a:r>
                        <a:rPr lang="en-US" altLang="zh-TW" sz="2400" dirty="0">
                          <a:latin typeface="+mj-ea"/>
                          <a:ea typeface="+mj-ea"/>
                        </a:rPr>
                        <a:t>100.00</a:t>
                      </a:r>
                      <a:endParaRPr lang="zh-TW" altLang="en-US" sz="2400" dirty="0">
                        <a:latin typeface="+mj-ea"/>
                        <a:ea typeface="+mj-ea"/>
                      </a:endParaRPr>
                    </a:p>
                  </a:txBody>
                  <a:tcPr/>
                </a:tc>
                <a:extLst>
                  <a:ext uri="{0D108BD9-81ED-4DB2-BD59-A6C34878D82A}">
                    <a16:rowId xmlns:a16="http://schemas.microsoft.com/office/drawing/2014/main" val="10005"/>
                  </a:ext>
                </a:extLst>
              </a:tr>
              <a:tr h="370916">
                <a:tc gridSpan="5">
                  <a:txBody>
                    <a:bodyPr/>
                    <a:lstStyle/>
                    <a:p>
                      <a:r>
                        <a:rPr lang="zh-TW" altLang="en-US" sz="1800" dirty="0">
                          <a:latin typeface="+mj-lt"/>
                        </a:rPr>
                        <a:t>Unit: NT$ thousand</a:t>
                      </a:r>
                      <a:endParaRPr lang="en-US" altLang="en-US" sz="1800" dirty="0">
                        <a:latin typeface="+mj-lt"/>
                        <a:ea typeface="+mj-ea"/>
                      </a:endParaRPr>
                    </a:p>
                  </a:txBody>
                  <a:tcPr marT="45729" marB="45729"/>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a:xfrm>
            <a:off x="1778000" y="665163"/>
            <a:ext cx="8915400" cy="971550"/>
          </a:xfrm>
        </p:spPr>
        <p:txBody>
          <a:bodyPr/>
          <a:lstStyle/>
          <a:p>
            <a:pPr marL="514350" indent="-514350">
              <a:buFontTx/>
              <a:buChar char="•"/>
            </a:pPr>
            <a:r>
              <a:rPr lang="en-US" altLang="en-US" sz="3200" b="1"/>
              <a:t>Our Products</a:t>
            </a:r>
            <a:endParaRPr lang="en-US" altLang="en-US" sz="3200" b="1">
              <a:ea typeface="微軟正黑體" panose="020B0604030504040204" pitchFamily="34" charset="-120"/>
            </a:endParaRPr>
          </a:p>
        </p:txBody>
      </p:sp>
      <p:sp>
        <p:nvSpPr>
          <p:cNvPr id="5" name="文字方塊 4"/>
          <p:cNvSpPr txBox="1"/>
          <p:nvPr/>
        </p:nvSpPr>
        <p:spPr>
          <a:xfrm>
            <a:off x="1606550" y="1592263"/>
            <a:ext cx="10306050" cy="4832350"/>
          </a:xfrm>
          <a:prstGeom prst="rect">
            <a:avLst/>
          </a:prstGeom>
          <a:noFill/>
        </p:spPr>
        <p:txBody>
          <a:bodyPr>
            <a:spAutoFit/>
          </a:bodyPr>
          <a:lstStyle/>
          <a:p>
            <a:pPr marL="342900" indent="-342900" fontAlgn="auto">
              <a:spcBef>
                <a:spcPts val="0"/>
              </a:spcBef>
              <a:spcAft>
                <a:spcPts val="0"/>
              </a:spcAft>
              <a:buFont typeface="+mj-lt"/>
              <a:buAutoNum type="arabicPeriod"/>
              <a:defRPr/>
            </a:pPr>
            <a:r>
              <a:rPr kumimoji="0" lang="en-US" sz="2200" b="1" dirty="0">
                <a:latin typeface="+mj-lt"/>
                <a:ea typeface="+mn-ea"/>
              </a:rPr>
              <a:t>Alkyl benzene: </a:t>
            </a:r>
            <a:r>
              <a:rPr kumimoji="0" lang="en-US" sz="2200" dirty="0">
                <a:latin typeface="+mj-lt"/>
                <a:ea typeface="+mn-ea"/>
              </a:rPr>
              <a:t>An upstream material for household laundry</a:t>
            </a:r>
            <a:r>
              <a:rPr kumimoji="0" lang="en-US" altLang="en-US" sz="2200" dirty="0">
                <a:latin typeface="+mj-lt"/>
                <a:ea typeface="+mn-ea"/>
              </a:rPr>
              <a:t> powder and detergent.</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Alkyl benzene sulfonic acid: </a:t>
            </a:r>
            <a:r>
              <a:rPr kumimoji="0" lang="en-US" sz="2200" dirty="0">
                <a:latin typeface="+mj-lt"/>
                <a:ea typeface="+mn-ea"/>
              </a:rPr>
              <a:t>Alkyl benzene sulfonic acid is the main component of the decontaminant. It is extensively used in the household cleaning and personal care field, including laundry powder, detergent, home cleaners and cosmetics.</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Alkyl phenol: </a:t>
            </a:r>
            <a:r>
              <a:rPr kumimoji="0" lang="en-US" sz="2200" dirty="0">
                <a:latin typeface="+mj-lt"/>
                <a:ea typeface="+mn-ea"/>
              </a:rPr>
              <a:t>An upstream material for surfactant and raw material for lubricant additives. It's mainly used in the industrial detergent, antioxidant, coatings, high-class printing ink resin, hardener and lubricants.</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C9 hydrocarbon resin/hydrogenated hydrocarbon resin: </a:t>
            </a:r>
            <a:r>
              <a:rPr kumimoji="0" lang="en-US" sz="2200" dirty="0">
                <a:latin typeface="+mj-lt"/>
                <a:ea typeface="+mn-ea"/>
              </a:rPr>
              <a:t>It's the upstream material for adhesive and </a:t>
            </a:r>
            <a:r>
              <a:rPr kumimoji="0" lang="en-US" altLang="en-US" sz="2200" dirty="0">
                <a:latin typeface="+mj-lt"/>
                <a:ea typeface="+mn-ea"/>
              </a:rPr>
              <a:t>hot melt adhesive. It increases the tack of adhesives.</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Other: </a:t>
            </a:r>
            <a:r>
              <a:rPr kumimoji="0" lang="en-US" sz="2200" dirty="0">
                <a:latin typeface="+mj-lt"/>
                <a:ea typeface="+mn-ea"/>
              </a:rPr>
              <a:t>We also focus on the sale of agro-product and refined sugar.</a:t>
            </a:r>
            <a:endParaRPr kumimoji="0" lang="en-US" altLang="en-US" sz="2200" dirty="0">
              <a:latin typeface="+mj-lt"/>
              <a:ea typeface="微軟正黑體" panose="020B0604030504040204" pitchFamily="34"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a:xfrm>
            <a:off x="1871663" y="528638"/>
            <a:ext cx="9161462" cy="800100"/>
          </a:xfrm>
        </p:spPr>
        <p:txBody>
          <a:bodyPr/>
          <a:lstStyle/>
          <a:p>
            <a:pPr marL="457200" indent="-457200">
              <a:buFontTx/>
              <a:buChar char="•"/>
            </a:pPr>
            <a:r>
              <a:rPr lang="en-US" altLang="en-US" sz="3200" b="1"/>
              <a:t>Market Analysis</a:t>
            </a:r>
            <a:endParaRPr lang="en-US" altLang="en-US" sz="3200" b="1">
              <a:ea typeface="微軟正黑體" panose="020B0604030504040204" pitchFamily="34" charset="-120"/>
            </a:endParaRPr>
          </a:p>
        </p:txBody>
      </p:sp>
      <p:sp>
        <p:nvSpPr>
          <p:cNvPr id="3" name="文字版面配置區 2"/>
          <p:cNvSpPr>
            <a:spLocks noGrp="1"/>
          </p:cNvSpPr>
          <p:nvPr>
            <p:ph type="body" idx="1"/>
          </p:nvPr>
        </p:nvSpPr>
        <p:spPr>
          <a:xfrm>
            <a:off x="1871663" y="1073150"/>
            <a:ext cx="9237662" cy="868363"/>
          </a:xfrm>
        </p:spPr>
        <p:txBody>
          <a:bodyPr/>
          <a:lstStyle/>
          <a:p>
            <a:pPr fontAlgn="auto">
              <a:spcAft>
                <a:spcPts val="0"/>
              </a:spcAft>
              <a:buClr>
                <a:schemeClr val="accent3"/>
              </a:buClr>
              <a:buFont typeface="Wingdings 2"/>
              <a:buNone/>
              <a:defRPr/>
            </a:pPr>
            <a:r>
              <a:rPr lang="en-US" altLang="en-US" sz="2600" dirty="0">
                <a:latin typeface="+mj-lt"/>
              </a:rPr>
              <a:t>Primary sales region of product</a:t>
            </a:r>
            <a:endParaRPr lang="en-US" altLang="zh-TW" sz="2600" dirty="0">
              <a:latin typeface="+mj-lt"/>
              <a:ea typeface="微軟正黑體" panose="020B0604030504040204" pitchFamily="34" charset="-120"/>
            </a:endParaRPr>
          </a:p>
          <a:p>
            <a:pPr algn="r" fontAlgn="auto">
              <a:spcAft>
                <a:spcPts val="0"/>
              </a:spcAft>
              <a:buClr>
                <a:schemeClr val="accent3"/>
              </a:buClr>
              <a:buFont typeface="Wingdings 2"/>
              <a:buNone/>
              <a:defRPr/>
            </a:pPr>
            <a:r>
              <a:rPr lang="en-US" altLang="en-US" sz="1900" dirty="0">
                <a:latin typeface="+mj-lt"/>
              </a:rPr>
              <a:t>Unit: NT$ thousand</a:t>
            </a:r>
            <a:endParaRPr lang="en-US" altLang="en-US" sz="1900" dirty="0">
              <a:latin typeface="+mj-lt"/>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2018905443"/>
              </p:ext>
            </p:extLst>
          </p:nvPr>
        </p:nvGraphicFramePr>
        <p:xfrm>
          <a:off x="1871663" y="1935163"/>
          <a:ext cx="9451975" cy="3354387"/>
        </p:xfrm>
        <a:graphic>
          <a:graphicData uri="http://schemas.openxmlformats.org/drawingml/2006/table">
            <a:tbl>
              <a:tblPr/>
              <a:tblGrid>
                <a:gridCol w="1437031">
                  <a:extLst>
                    <a:ext uri="{9D8B030D-6E8A-4147-A177-3AD203B41FA5}">
                      <a16:colId xmlns:a16="http://schemas.microsoft.com/office/drawing/2014/main" val="20000"/>
                    </a:ext>
                  </a:extLst>
                </a:gridCol>
                <a:gridCol w="1985930">
                  <a:extLst>
                    <a:ext uri="{9D8B030D-6E8A-4147-A177-3AD203B41FA5}">
                      <a16:colId xmlns:a16="http://schemas.microsoft.com/office/drawing/2014/main" val="20001"/>
                    </a:ext>
                  </a:extLst>
                </a:gridCol>
                <a:gridCol w="1563499">
                  <a:extLst>
                    <a:ext uri="{9D8B030D-6E8A-4147-A177-3AD203B41FA5}">
                      <a16:colId xmlns:a16="http://schemas.microsoft.com/office/drawing/2014/main" val="20002"/>
                    </a:ext>
                  </a:extLst>
                </a:gridCol>
                <a:gridCol w="1531033">
                  <a:extLst>
                    <a:ext uri="{9D8B030D-6E8A-4147-A177-3AD203B41FA5}">
                      <a16:colId xmlns:a16="http://schemas.microsoft.com/office/drawing/2014/main" val="20003"/>
                    </a:ext>
                  </a:extLst>
                </a:gridCol>
                <a:gridCol w="1573563">
                  <a:extLst>
                    <a:ext uri="{9D8B030D-6E8A-4147-A177-3AD203B41FA5}">
                      <a16:colId xmlns:a16="http://schemas.microsoft.com/office/drawing/2014/main" val="20004"/>
                    </a:ext>
                  </a:extLst>
                </a:gridCol>
                <a:gridCol w="1360919">
                  <a:extLst>
                    <a:ext uri="{9D8B030D-6E8A-4147-A177-3AD203B41FA5}">
                      <a16:colId xmlns:a16="http://schemas.microsoft.com/office/drawing/2014/main" val="20005"/>
                    </a:ext>
                  </a:extLst>
                </a:gridCol>
              </a:tblGrid>
              <a:tr h="366554">
                <a:tc gridSpan="2">
                  <a:txBody>
                    <a:bodyPr/>
                    <a:lstStyle/>
                    <a:p>
                      <a:pPr algn="ctr" rtl="0" fontAlgn="ctr"/>
                      <a:r>
                        <a:rPr lang="en-US" sz="2000" b="1" i="0" u="none" strike="noStrike" dirty="0">
                          <a:solidFill>
                            <a:srgbClr val="FFFFFF"/>
                          </a:solidFill>
                          <a:effectLst/>
                          <a:latin typeface="Calibri" panose="020F0502020204030204" pitchFamily="34" charset="0"/>
                          <a:ea typeface="新細明體" panose="02020500000000000000" pitchFamily="18" charset="-120"/>
                        </a:rPr>
                        <a:t>Year</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000" b="1" i="0" u="none" strike="noStrike" dirty="0">
                          <a:solidFill>
                            <a:srgbClr val="FFFFFF"/>
                          </a:solidFill>
                          <a:effectLst/>
                          <a:latin typeface="Calibri" panose="020F0502020204030204" pitchFamily="34" charset="0"/>
                          <a:ea typeface="新細明體" panose="02020500000000000000" pitchFamily="18" charset="-120"/>
                        </a:rPr>
                        <a:t>2023</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000" b="1" i="0" u="none" strike="noStrike" dirty="0">
                          <a:solidFill>
                            <a:srgbClr val="FFFFFF"/>
                          </a:solidFill>
                          <a:effectLst/>
                          <a:latin typeface="Calibri" panose="020F0502020204030204" pitchFamily="34" charset="0"/>
                          <a:ea typeface="新細明體" panose="02020500000000000000" pitchFamily="18" charset="-120"/>
                        </a:rPr>
                        <a:t>2022</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extLst>
                  <a:ext uri="{0D108BD9-81ED-4DB2-BD59-A6C34878D82A}">
                    <a16:rowId xmlns:a16="http://schemas.microsoft.com/office/drawing/2014/main" val="10000"/>
                  </a:ext>
                </a:extLst>
              </a:tr>
              <a:tr h="375078">
                <a:tc gridSpan="2">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Sales Region</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hMerge="1">
                  <a:txBody>
                    <a:bodyPr/>
                    <a:lstStyle/>
                    <a:p>
                      <a:endParaRPr lang="zh-TW" altLang="en-US"/>
                    </a:p>
                  </a:txBody>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Amount</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Ratio (%)</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Amount</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Ratio (%)</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1"/>
                  </a:ext>
                </a:extLst>
              </a:tr>
              <a:tr h="366554">
                <a:tc gridSpan="2">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Domestic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1,995,457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21.16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2,180,587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20.63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2"/>
                  </a:ext>
                </a:extLst>
              </a:tr>
              <a:tr h="366554">
                <a:tc rowSpan="5">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Export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China</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1,709,046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18.12</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2,025,813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19.17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3"/>
                  </a:ext>
                </a:extLst>
              </a:tr>
              <a:tr h="366554">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Vietnam</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603,552</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6.40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584,562</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5.53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4"/>
                  </a:ext>
                </a:extLst>
              </a:tr>
              <a:tr h="366554">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Philippines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658,043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6.98</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863,971</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8.17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5"/>
                  </a:ext>
                </a:extLst>
              </a:tr>
              <a:tr h="366554">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Guatemala</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1,571,795</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16.66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1,515,184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14.33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6"/>
                  </a:ext>
                </a:extLst>
              </a:tr>
              <a:tr h="413431">
                <a:tc vMerge="1">
                  <a:txBody>
                    <a:bodyPr/>
                    <a:lstStyle/>
                    <a:p>
                      <a:endParaRPr lang="zh-TW" altLang="en-US"/>
                    </a:p>
                  </a:txBody>
                  <a:tcPr/>
                </a:tc>
                <a:tc>
                  <a:txBody>
                    <a:bodyPr/>
                    <a:lstStyle/>
                    <a:p>
                      <a:pPr algn="l" rtl="0" fontAlgn="ctr"/>
                      <a:r>
                        <a:rPr lang="en-US" altLang="zh-TW" sz="2000" b="0" i="0" u="none" strike="noStrike" dirty="0">
                          <a:solidFill>
                            <a:srgbClr val="000000"/>
                          </a:solidFill>
                          <a:effectLst/>
                          <a:latin typeface="Calibri" panose="020F0502020204030204" pitchFamily="34" charset="0"/>
                          <a:ea typeface="+mn-ea"/>
                        </a:rPr>
                        <a:t>Subtotal for others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2,894,400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30.68</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3,401,109</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32.17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7"/>
                  </a:ext>
                </a:extLst>
              </a:tr>
              <a:tr h="366554">
                <a:tc gridSpan="2">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Net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9,432,293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100.00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10,571,226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100.00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標題 1"/>
          <p:cNvSpPr>
            <a:spLocks noGrp="1"/>
          </p:cNvSpPr>
          <p:nvPr>
            <p:ph type="title"/>
          </p:nvPr>
        </p:nvSpPr>
        <p:spPr>
          <a:xfrm>
            <a:off x="1803400" y="565150"/>
            <a:ext cx="10091738" cy="877888"/>
          </a:xfrm>
        </p:spPr>
        <p:txBody>
          <a:bodyPr/>
          <a:lstStyle/>
          <a:p>
            <a:pPr marL="457200" indent="-457200">
              <a:buFontTx/>
              <a:buChar char="•"/>
            </a:pPr>
            <a:r>
              <a:rPr lang="en-US" altLang="en-US" sz="3200" b="1"/>
              <a:t>Short and Long Term Business Development Plans</a:t>
            </a:r>
          </a:p>
        </p:txBody>
      </p:sp>
      <p:sp>
        <p:nvSpPr>
          <p:cNvPr id="3" name="文字版面配置區 2"/>
          <p:cNvSpPr>
            <a:spLocks noGrp="1"/>
          </p:cNvSpPr>
          <p:nvPr>
            <p:ph type="body" idx="1"/>
          </p:nvPr>
        </p:nvSpPr>
        <p:spPr>
          <a:xfrm>
            <a:off x="1803400" y="1258888"/>
            <a:ext cx="10229850" cy="5432425"/>
          </a:xfrm>
        </p:spPr>
        <p:txBody>
          <a:bodyPr>
            <a:noAutofit/>
          </a:bodyPr>
          <a:lstStyle/>
          <a:p>
            <a:pPr marL="342900" indent="-342900">
              <a:spcBef>
                <a:spcPts val="600"/>
              </a:spcBef>
              <a:buSzPct val="60000"/>
              <a:buFont typeface="Wingdings" panose="05000000000000000000" pitchFamily="2" charset="2"/>
              <a:buChar char="u"/>
            </a:pPr>
            <a:r>
              <a:rPr lang="en-US" altLang="en-US" sz="2200" b="1" dirty="0">
                <a:solidFill>
                  <a:schemeClr val="tx1"/>
                </a:solidFill>
                <a:latin typeface="Calibri" panose="020F0502020204030204" pitchFamily="34" charset="0"/>
              </a:rPr>
              <a:t>Alkyl benzene</a:t>
            </a:r>
            <a:endParaRPr lang="en-US" altLang="zh-TW" sz="2200" b="1"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Short term: We aim to strengthen customer service and consolidate our market.</a:t>
            </a:r>
            <a:endParaRPr lang="en-US" altLang="zh-TW" sz="2000"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Long term: We strive to offer customers personal and specialized services and develop new uses of products.</a:t>
            </a:r>
            <a:endParaRPr lang="en-US" altLang="zh-TW" sz="2000" dirty="0">
              <a:solidFill>
                <a:schemeClr val="tx1"/>
              </a:solidFill>
              <a:latin typeface="Calibri" panose="020F0502020204030204" pitchFamily="34" charset="0"/>
              <a:ea typeface="微軟正黑體" panose="020B0604030504040204" pitchFamily="34" charset="-120"/>
            </a:endParaRPr>
          </a:p>
          <a:p>
            <a:pPr marL="342900" indent="-342900">
              <a:spcBef>
                <a:spcPts val="1200"/>
              </a:spcBef>
              <a:buSzPct val="60000"/>
              <a:buFont typeface="Wingdings" panose="05000000000000000000" pitchFamily="2" charset="2"/>
              <a:buChar char="u"/>
            </a:pPr>
            <a:r>
              <a:rPr lang="en-US" altLang="en-US" sz="2200" b="1" dirty="0">
                <a:solidFill>
                  <a:schemeClr val="tx1"/>
                </a:solidFill>
                <a:latin typeface="Calibri" panose="020F0502020204030204" pitchFamily="34" charset="0"/>
              </a:rPr>
              <a:t>Alkylphenol</a:t>
            </a:r>
            <a:endParaRPr lang="en-US" altLang="zh-TW" sz="2200" b="1"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Short term: Maintain high operation rates while focusing on key customers to increase sales profits.</a:t>
            </a:r>
            <a:endParaRPr lang="en-US" altLang="zh-TW" sz="2000"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Long term: Gradually shift the production focus to high-value, more environmentally friendly alkylphenol products.</a:t>
            </a:r>
          </a:p>
          <a:p>
            <a:pPr marL="342900" indent="-342900">
              <a:spcBef>
                <a:spcPts val="1200"/>
              </a:spcBef>
              <a:buSzPct val="60000"/>
              <a:buFont typeface="Wingdings" panose="05000000000000000000" pitchFamily="2" charset="2"/>
              <a:buChar char="u"/>
            </a:pPr>
            <a:r>
              <a:rPr lang="en-US" altLang="en-US" sz="2200" b="1" dirty="0">
                <a:solidFill>
                  <a:schemeClr val="tx1"/>
                </a:solidFill>
                <a:latin typeface="Calibri" panose="020F0502020204030204" pitchFamily="34" charset="0"/>
              </a:rPr>
              <a:t>Hydrogenated hydrocarbon resin</a:t>
            </a:r>
            <a:endParaRPr lang="en-US" altLang="zh-TW" sz="2200" b="1"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Short term: We provide a complete product line for hydrogenated and non-hydrogenated C9 hydrocarbon resin. We develop a highly hydrogenated hydrocarbon resin with high softening point to meet customers’ needs. </a:t>
            </a:r>
            <a:endParaRPr lang="en-US" altLang="zh-TW" sz="2000" dirty="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dirty="0">
                <a:solidFill>
                  <a:schemeClr val="tx1"/>
                </a:solidFill>
                <a:latin typeface="Calibri" panose="020F0502020204030204" pitchFamily="34" charset="0"/>
              </a:rPr>
              <a:t>Long term: We will continue to expand the capacity and increase the production efficiency.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19263" y="1471613"/>
            <a:ext cx="8918575" cy="3217862"/>
          </a:xfrm>
        </p:spPr>
        <p:txBody>
          <a:bodyPr>
            <a:normAutofit/>
          </a:bodyPr>
          <a:lstStyle/>
          <a:p>
            <a:pPr marL="0" indent="0" algn="ctr" fontAlgn="auto">
              <a:spcAft>
                <a:spcPts val="0"/>
              </a:spcAft>
              <a:buClr>
                <a:schemeClr val="accent3"/>
              </a:buClr>
              <a:buFont typeface="Wingdings 2"/>
              <a:buNone/>
              <a:defRPr/>
            </a:pPr>
            <a:r>
              <a:rPr lang="en-US" altLang="en-US" sz="4800" b="1" dirty="0">
                <a:latin typeface="+mj-lt"/>
              </a:rPr>
              <a:t>Financial Overview</a:t>
            </a:r>
            <a:endParaRPr lang="en-US" altLang="zh-TW" sz="4800" b="1" dirty="0">
              <a:latin typeface="+mj-lt"/>
              <a:ea typeface="微軟正黑體" panose="020B0604030504040204" pitchFamily="34" charset="-120"/>
            </a:endParaRPr>
          </a:p>
          <a:p>
            <a:pPr marL="0" indent="0" algn="ctr" fontAlgn="auto">
              <a:spcBef>
                <a:spcPts val="5400"/>
              </a:spcBef>
              <a:spcAft>
                <a:spcPts val="0"/>
              </a:spcAft>
              <a:buClr>
                <a:schemeClr val="accent3"/>
              </a:buClr>
              <a:buFont typeface="Wingdings 2"/>
              <a:buNone/>
              <a:defRPr/>
            </a:pPr>
            <a:r>
              <a:rPr lang="en-US" altLang="en-US" sz="4000" dirty="0">
                <a:latin typeface="+mj-lt"/>
              </a:rPr>
              <a:t>Financial information for the last 5 years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549</TotalTime>
  <Words>1041</Words>
  <Application>Microsoft Office PowerPoint</Application>
  <PresentationFormat>寬螢幕</PresentationFormat>
  <Paragraphs>349</Paragraphs>
  <Slides>15</Slides>
  <Notes>15</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15</vt:i4>
      </vt:variant>
    </vt:vector>
  </HeadingPairs>
  <TitlesOfParts>
    <vt:vector size="24" baseType="lpstr">
      <vt:lpstr>微軟正黑體</vt:lpstr>
      <vt:lpstr>新細明體</vt:lpstr>
      <vt:lpstr>標楷體</vt:lpstr>
      <vt:lpstr>Arial</vt:lpstr>
      <vt:lpstr>Calibri</vt:lpstr>
      <vt:lpstr>Constantia</vt:lpstr>
      <vt:lpstr>Wingdings</vt:lpstr>
      <vt:lpstr>Wingdings 2</vt:lpstr>
      <vt:lpstr>流線</vt:lpstr>
      <vt:lpstr>Formosan Union Chemical Corp.</vt:lpstr>
      <vt:lpstr>Disclaimer</vt:lpstr>
      <vt:lpstr>Company Historical Highlights</vt:lpstr>
      <vt:lpstr>Business Scope</vt:lpstr>
      <vt:lpstr>Business Proportion for Main Products (Departments) Our main business focuses on the manufacturing and sale of the products and derivatives below: Alkyl benzene, alkyl phenol, alkyl benzene sulfonic acid and hydrocarbon resin.</vt:lpstr>
      <vt:lpstr>Our Products</vt:lpstr>
      <vt:lpstr>Market Analysis</vt:lpstr>
      <vt:lpstr>Short and Long Term Business Development Plans</vt:lpstr>
      <vt:lpstr>PowerPoint 簡報</vt:lpstr>
      <vt:lpstr>CONSOLIDATED STATEMENTS OF INCOME IN THE LAST 5 YEARS</vt:lpstr>
      <vt:lpstr>CONSOLIDATED REVENUE IN THE LAST 5 YEARS</vt:lpstr>
      <vt:lpstr>NET PROFIT (After Tax) IN THE LAST 5 YEARS</vt:lpstr>
      <vt:lpstr>SIMPLIFIED CONSOLIDATED STATEMENTS OF INCOME</vt:lpstr>
      <vt:lpstr>FINANCIAL RATIO ANALYSIS IN THE LAST 5 YEARS</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和益化工集團  105年度年度預算</dc:title>
  <dc:creator>陳昌宏</dc:creator>
  <cp:lastModifiedBy>鄭伊梅</cp:lastModifiedBy>
  <cp:revision>298</cp:revision>
  <cp:lastPrinted>2023-11-28T09:00:34Z</cp:lastPrinted>
  <dcterms:created xsi:type="dcterms:W3CDTF">2014-10-23T02:58:58Z</dcterms:created>
  <dcterms:modified xsi:type="dcterms:W3CDTF">2024-11-25T07:51:58Z</dcterms:modified>
</cp:coreProperties>
</file>